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media/image3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5295900" cy="7581900"/>
  <p:notesSz cx="6858000" cy="9144000"/>
  <p:embeddedFontLst>
    <p:embeddedFont>
      <p:font typeface="Libre Baskerville Bold" panose="02000000000000000000"/>
      <p:bold r:id="rId14"/>
    </p:embeddedFont>
    <p:embeddedFont>
      <p:font typeface="Libre Baskerville" panose="02000000000000000000"/>
      <p:regular r:id="rId15"/>
    </p:embeddedFont>
    <p:embeddedFont>
      <p:font typeface="Libre Baskerville Italics" panose="02000000000000000000"/>
      <p:italic r:id="rId16"/>
    </p:embeddedFont>
    <p:embeddedFont>
      <p:font typeface="Calibri" panose="020F050202020403020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font" Target="fonts/font7.fntdata"/><Relationship Id="rId2" Type="http://schemas.openxmlformats.org/officeDocument/2006/relationships/theme" Target="theme/theme1.xml"/><Relationship Id="rId19" Type="http://schemas.openxmlformats.org/officeDocument/2006/relationships/font" Target="fonts/font6.fntdata"/><Relationship Id="rId18" Type="http://schemas.openxmlformats.org/officeDocument/2006/relationships/font" Target="fonts/font5.fntdata"/><Relationship Id="rId17" Type="http://schemas.openxmlformats.org/officeDocument/2006/relationships/font" Target="fonts/font4.fntdata"/><Relationship Id="rId16" Type="http://schemas.openxmlformats.org/officeDocument/2006/relationships/font" Target="fonts/font3.fntdata"/><Relationship Id="rId15" Type="http://schemas.openxmlformats.org/officeDocument/2006/relationships/font" Target="fonts/font2.fntdata"/><Relationship Id="rId14" Type="http://schemas.openxmlformats.org/officeDocument/2006/relationships/font" Target="fonts/font1.fntdata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sv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72664" y="1490079"/>
            <a:ext cx="2130856" cy="5253312"/>
          </a:xfrm>
          <a:custGeom>
            <a:avLst/>
            <a:gdLst/>
            <a:ahLst/>
            <a:cxnLst/>
            <a:rect l="l" t="t" r="r" b="b"/>
            <a:pathLst>
              <a:path w="2130856" h="5253312">
                <a:moveTo>
                  <a:pt x="0" y="0"/>
                </a:moveTo>
                <a:lnTo>
                  <a:pt x="2130856" y="0"/>
                </a:lnTo>
                <a:lnTo>
                  <a:pt x="2130856" y="5253312"/>
                </a:lnTo>
                <a:lnTo>
                  <a:pt x="0" y="5253312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3553753" y="329318"/>
            <a:ext cx="1463703" cy="6930883"/>
            <a:chOff x="0" y="0"/>
            <a:chExt cx="1951604" cy="9241178"/>
          </a:xfrm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>
            <a:xfrm rot="0">
              <a:off x="589334" y="5424122"/>
              <a:ext cx="1293679" cy="1390213"/>
              <a:chOff x="0" y="0"/>
              <a:chExt cx="1197724" cy="128709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341"/>
                    </a:moveTo>
                    <a:cubicBezTo>
                      <a:pt x="669798" y="817880"/>
                      <a:pt x="683133" y="960247"/>
                      <a:pt x="847217" y="960247"/>
                    </a:cubicBezTo>
                    <a:cubicBezTo>
                      <a:pt x="922655" y="960247"/>
                      <a:pt x="978027" y="914146"/>
                      <a:pt x="978027" y="811911"/>
                    </a:cubicBezTo>
                    <a:cubicBezTo>
                      <a:pt x="978027" y="705612"/>
                      <a:pt x="904875" y="613410"/>
                      <a:pt x="809498" y="569341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223"/>
                    </a:cubicBezTo>
                    <a:cubicBezTo>
                      <a:pt x="221869" y="958088"/>
                      <a:pt x="252857" y="905891"/>
                      <a:pt x="332740" y="905891"/>
                    </a:cubicBezTo>
                    <a:cubicBezTo>
                      <a:pt x="423672" y="905891"/>
                      <a:pt x="481330" y="959993"/>
                      <a:pt x="481330" y="1066292"/>
                    </a:cubicBezTo>
                    <a:cubicBezTo>
                      <a:pt x="481330" y="1172591"/>
                      <a:pt x="425831" y="1224915"/>
                      <a:pt x="310515" y="1224915"/>
                    </a:cubicBezTo>
                    <a:cubicBezTo>
                      <a:pt x="146431" y="1224915"/>
                      <a:pt x="0" y="1046480"/>
                      <a:pt x="0" y="733806"/>
                    </a:cubicBezTo>
                    <a:cubicBezTo>
                      <a:pt x="0" y="487172"/>
                      <a:pt x="84328" y="228600"/>
                      <a:pt x="401447" y="228600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 rot="0">
              <a:off x="0" y="0"/>
              <a:ext cx="1951604" cy="2921928"/>
              <a:chOff x="0" y="0"/>
              <a:chExt cx="1806842" cy="270520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545592" y="1354455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468"/>
                    </a:moveTo>
                    <a:cubicBezTo>
                      <a:pt x="669798" y="818134"/>
                      <a:pt x="683133" y="960374"/>
                      <a:pt x="847217" y="960374"/>
                    </a:cubicBezTo>
                    <a:cubicBezTo>
                      <a:pt x="922655" y="960374"/>
                      <a:pt x="978027" y="914273"/>
                      <a:pt x="978027" y="812038"/>
                    </a:cubicBezTo>
                    <a:cubicBezTo>
                      <a:pt x="978027" y="705739"/>
                      <a:pt x="904875" y="613537"/>
                      <a:pt x="809498" y="569468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350"/>
                    </a:cubicBezTo>
                    <a:cubicBezTo>
                      <a:pt x="221869" y="958215"/>
                      <a:pt x="252857" y="906018"/>
                      <a:pt x="332740" y="906018"/>
                    </a:cubicBezTo>
                    <a:cubicBezTo>
                      <a:pt x="423672" y="906018"/>
                      <a:pt x="481330" y="960120"/>
                      <a:pt x="481330" y="1066419"/>
                    </a:cubicBezTo>
                    <a:cubicBezTo>
                      <a:pt x="481330" y="1172718"/>
                      <a:pt x="425831" y="1224788"/>
                      <a:pt x="310515" y="1224788"/>
                    </a:cubicBezTo>
                    <a:cubicBezTo>
                      <a:pt x="146431" y="1224788"/>
                      <a:pt x="0" y="1046353"/>
                      <a:pt x="0" y="733552"/>
                    </a:cubicBezTo>
                    <a:cubicBezTo>
                      <a:pt x="0" y="486918"/>
                      <a:pt x="84328" y="228346"/>
                      <a:pt x="401447" y="228346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63500" y="1109980"/>
                <a:ext cx="714248" cy="374904"/>
              </a:xfrm>
              <a:custGeom>
                <a:avLst/>
                <a:gdLst/>
                <a:ahLst/>
                <a:cxnLst/>
                <a:rect l="l" t="t" r="r" b="b"/>
                <a:pathLst>
                  <a:path w="714248" h="374904">
                    <a:moveTo>
                      <a:pt x="95377" y="28067"/>
                    </a:moveTo>
                    <a:cubicBezTo>
                      <a:pt x="161925" y="148336"/>
                      <a:pt x="232918" y="186436"/>
                      <a:pt x="301625" y="186436"/>
                    </a:cubicBezTo>
                    <a:cubicBezTo>
                      <a:pt x="332613" y="186436"/>
                      <a:pt x="348234" y="176403"/>
                      <a:pt x="348234" y="152400"/>
                    </a:cubicBezTo>
                    <a:cubicBezTo>
                      <a:pt x="348234" y="50165"/>
                      <a:pt x="410337" y="0"/>
                      <a:pt x="523494" y="0"/>
                    </a:cubicBezTo>
                    <a:cubicBezTo>
                      <a:pt x="643255" y="0"/>
                      <a:pt x="714248" y="74168"/>
                      <a:pt x="714248" y="178435"/>
                    </a:cubicBezTo>
                    <a:cubicBezTo>
                      <a:pt x="714248" y="300736"/>
                      <a:pt x="623316" y="374904"/>
                      <a:pt x="470281" y="374904"/>
                    </a:cubicBezTo>
                    <a:cubicBezTo>
                      <a:pt x="232918" y="374904"/>
                      <a:pt x="106553" y="272669"/>
                      <a:pt x="0" y="78232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567817" y="63500"/>
                <a:ext cx="1151128" cy="980313"/>
              </a:xfrm>
              <a:custGeom>
                <a:avLst/>
                <a:gdLst/>
                <a:ahLst/>
                <a:cxnLst/>
                <a:rect l="l" t="t" r="r" b="b"/>
                <a:pathLst>
                  <a:path w="1151128" h="980313">
                    <a:moveTo>
                      <a:pt x="405892" y="58166"/>
                    </a:moveTo>
                    <a:lnTo>
                      <a:pt x="421386" y="220599"/>
                    </a:lnTo>
                    <a:cubicBezTo>
                      <a:pt x="246126" y="252730"/>
                      <a:pt x="177419" y="383032"/>
                      <a:pt x="177419" y="543433"/>
                    </a:cubicBezTo>
                    <a:cubicBezTo>
                      <a:pt x="177419" y="639699"/>
                      <a:pt x="217297" y="697738"/>
                      <a:pt x="277241" y="697738"/>
                    </a:cubicBezTo>
                    <a:cubicBezTo>
                      <a:pt x="505714" y="697611"/>
                      <a:pt x="339344" y="0"/>
                      <a:pt x="800735" y="0"/>
                    </a:cubicBezTo>
                    <a:cubicBezTo>
                      <a:pt x="1038098" y="0"/>
                      <a:pt x="1151128" y="182372"/>
                      <a:pt x="1151128" y="380873"/>
                    </a:cubicBezTo>
                    <a:cubicBezTo>
                      <a:pt x="1151128" y="565277"/>
                      <a:pt x="1117854" y="653542"/>
                      <a:pt x="1080135" y="717677"/>
                    </a:cubicBezTo>
                    <a:cubicBezTo>
                      <a:pt x="1071245" y="735711"/>
                      <a:pt x="1060196" y="755777"/>
                      <a:pt x="1060196" y="773811"/>
                    </a:cubicBezTo>
                    <a:cubicBezTo>
                      <a:pt x="1060196" y="795909"/>
                      <a:pt x="1084580" y="813943"/>
                      <a:pt x="1137793" y="819912"/>
                    </a:cubicBezTo>
                    <a:lnTo>
                      <a:pt x="1137793" y="980313"/>
                    </a:lnTo>
                    <a:lnTo>
                      <a:pt x="740791" y="980313"/>
                    </a:lnTo>
                    <a:cubicBezTo>
                      <a:pt x="736346" y="928243"/>
                      <a:pt x="731901" y="874014"/>
                      <a:pt x="729742" y="821944"/>
                    </a:cubicBezTo>
                    <a:cubicBezTo>
                      <a:pt x="887222" y="791845"/>
                      <a:pt x="978154" y="607441"/>
                      <a:pt x="978154" y="434975"/>
                    </a:cubicBezTo>
                    <a:cubicBezTo>
                      <a:pt x="978154" y="340741"/>
                      <a:pt x="929386" y="284607"/>
                      <a:pt x="860552" y="284607"/>
                    </a:cubicBezTo>
                    <a:cubicBezTo>
                      <a:pt x="723011" y="284607"/>
                      <a:pt x="738505" y="495173"/>
                      <a:pt x="674243" y="707644"/>
                    </a:cubicBezTo>
                    <a:cubicBezTo>
                      <a:pt x="616585" y="904240"/>
                      <a:pt x="510159" y="980313"/>
                      <a:pt x="334899" y="980313"/>
                    </a:cubicBezTo>
                    <a:cubicBezTo>
                      <a:pt x="133096" y="980313"/>
                      <a:pt x="0" y="845947"/>
                      <a:pt x="0" y="615442"/>
                    </a:cubicBezTo>
                    <a:cubicBezTo>
                      <a:pt x="0" y="422910"/>
                      <a:pt x="93091" y="314706"/>
                      <a:pt x="93091" y="264668"/>
                    </a:cubicBezTo>
                    <a:cubicBezTo>
                      <a:pt x="93091" y="232537"/>
                      <a:pt x="73152" y="218567"/>
                      <a:pt x="19939" y="208534"/>
                    </a:cubicBezTo>
                    <a:lnTo>
                      <a:pt x="19939" y="58166"/>
                    </a:ln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 rot="0">
              <a:off x="613295" y="3018945"/>
              <a:ext cx="1228988" cy="2252059"/>
              <a:chOff x="0" y="0"/>
              <a:chExt cx="1137831" cy="20850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403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784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785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185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 rot="0">
              <a:off x="613295" y="6989119"/>
              <a:ext cx="1228988" cy="2252059"/>
              <a:chOff x="0" y="0"/>
              <a:chExt cx="1137831" cy="208501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276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911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912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312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</p:grpSp>
      <p:sp>
        <p:nvSpPr>
          <p:cNvPr id="14" name="TextBox 14"/>
          <p:cNvSpPr txBox="1"/>
          <p:nvPr/>
        </p:nvSpPr>
        <p:spPr>
          <a:xfrm>
            <a:off x="344246" y="310268"/>
            <a:ext cx="2902747" cy="7713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7015" lvl="1" indent="-123190" algn="l">
              <a:lnSpc>
                <a:spcPts val="1670"/>
              </a:lnSpc>
              <a:buAutoNum type="arabicPeriod"/>
            </a:pPr>
            <a:r>
              <a:rPr lang="en-US" sz="1145" b="1" spc="-36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Mama’s Original Burger   10,50€</a:t>
            </a:r>
            <a:endParaRPr lang="en-US" sz="1145" b="1" spc="-36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16560" lvl="2" indent="-139065" algn="just">
              <a:lnSpc>
                <a:spcPts val="1410"/>
              </a:lnSpc>
              <a:buFont typeface="Arial" panose="020B0604020202020204"/>
              <a:buChar char="⚬"/>
            </a:pPr>
            <a:r>
              <a:rPr lang="en-US" sz="965" spc="-3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Hovädzie mäso 160g, žltý cheddar, slanina, paradajka, červená cibuľa, jalapeños, kečup, smoky mayo</a:t>
            </a:r>
            <a:endParaRPr lang="en-US" sz="965" spc="-3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just">
              <a:lnSpc>
                <a:spcPts val="1555"/>
              </a:lnSpc>
            </a:pPr>
          </a:p>
          <a:p>
            <a:pPr algn="l">
              <a:lnSpc>
                <a:spcPts val="1670"/>
              </a:lnSpc>
            </a:pPr>
            <a:r>
              <a:rPr lang="en-US" sz="1145" spc="-36">
                <a:solidFill>
                  <a:srgbClr val="FF0A0A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  2.</a:t>
            </a:r>
            <a:r>
              <a:rPr lang="en-US" sz="1145" b="1" spc="-36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</a:t>
            </a:r>
            <a:r>
              <a:rPr lang="en-US" sz="1145" b="1" spc="-36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Mama’s Signature burger   10,50€</a:t>
            </a:r>
            <a:endParaRPr lang="en-US" sz="1145" b="1" spc="-36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16560" lvl="2" indent="-139065" algn="just">
              <a:lnSpc>
                <a:spcPts val="1410"/>
              </a:lnSpc>
              <a:buFont typeface="Arial" panose="020B0604020202020204"/>
              <a:buChar char="⚬"/>
            </a:pPr>
            <a:r>
              <a:rPr lang="en-US" sz="965" spc="-3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Hovädzie mäso 160g, žltý</a:t>
            </a:r>
            <a:r>
              <a:rPr lang="sk-SK" altLang="en-US" sz="965" spc="-3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</a:t>
            </a:r>
            <a:r>
              <a:rPr lang="en-US" sz="965" spc="-3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cheddar, slanina, paradajka, karamelizovaná cibuľa, signature mayo</a:t>
            </a:r>
            <a:endParaRPr lang="en-US" sz="965" spc="-3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1555"/>
              </a:lnSpc>
            </a:pPr>
          </a:p>
          <a:p>
            <a:pPr algn="l">
              <a:lnSpc>
                <a:spcPts val="1670"/>
              </a:lnSpc>
            </a:pPr>
            <a:r>
              <a:rPr lang="en-US" sz="1145" spc="-36">
                <a:solidFill>
                  <a:srgbClr val="FF0A0A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  3.</a:t>
            </a:r>
            <a:r>
              <a:rPr lang="en-US" sz="1145" b="1" spc="-36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</a:t>
            </a:r>
            <a:r>
              <a:rPr lang="en-US" sz="1145" b="1" spc="-36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Tripple Cheese Burger   11,90€</a:t>
            </a:r>
            <a:endParaRPr lang="en-US" sz="1145" b="1" spc="-36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16560" lvl="2" indent="-139065" algn="just">
              <a:lnSpc>
                <a:spcPts val="1410"/>
              </a:lnSpc>
              <a:buFont typeface="Arial" panose="020B0604020202020204"/>
              <a:buChar char="⚬"/>
            </a:pPr>
            <a:r>
              <a:rPr lang="en-US" sz="965" spc="-3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Hovädzie mäso 160g, Gouda Old Amsterdam, žltý cheddar, Maasdamer slanina, paradajka, červená cibuľa, nakladaná uhorka, kečup, medovo-horčicová mayo</a:t>
            </a:r>
            <a:endParaRPr lang="en-US" sz="965" spc="-3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1555"/>
              </a:lnSpc>
            </a:pPr>
          </a:p>
          <a:p>
            <a:pPr algn="l">
              <a:lnSpc>
                <a:spcPts val="1670"/>
              </a:lnSpc>
            </a:pPr>
            <a:r>
              <a:rPr lang="en-US" sz="1145" spc="-36">
                <a:solidFill>
                  <a:srgbClr val="FF0A0A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 4.</a:t>
            </a:r>
            <a:r>
              <a:rPr lang="en-US" sz="1145" b="1" spc="-36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</a:t>
            </a:r>
            <a:r>
              <a:rPr lang="en-US" sz="1145" b="1" spc="-36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Magnific Burger   11,90€</a:t>
            </a:r>
            <a:endParaRPr lang="en-US" sz="1145" b="1" spc="-36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16560" lvl="2" indent="-139065" algn="just">
              <a:lnSpc>
                <a:spcPts val="1410"/>
              </a:lnSpc>
              <a:buFont typeface="Arial" panose="020B0604020202020204"/>
              <a:buChar char="⚬"/>
            </a:pPr>
            <a:r>
              <a:rPr lang="en-US" sz="965" spc="-3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Hovädzie mäso 160g, Gorgonzola dolce, figové chutney, oškvarky z pancetty,  ajvar, bylinková mayo</a:t>
            </a:r>
            <a:endParaRPr lang="en-US" sz="965" spc="-3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1410"/>
              </a:lnSpc>
            </a:pPr>
          </a:p>
          <a:p>
            <a:pPr algn="l">
              <a:lnSpc>
                <a:spcPts val="1665"/>
              </a:lnSpc>
            </a:pPr>
            <a:r>
              <a:rPr lang="en-US" sz="1140" b="1" spc="-36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 5. Bacon Jam Burger 13,50€</a:t>
            </a:r>
            <a:endParaRPr lang="en-US" sz="1140" b="1" spc="-36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16560" lvl="2" indent="-139065" algn="just">
              <a:lnSpc>
                <a:spcPts val="1410"/>
              </a:lnSpc>
              <a:buFont typeface="Arial" panose="020B0604020202020204"/>
              <a:buChar char="⚬"/>
            </a:pPr>
            <a:r>
              <a:rPr lang="en-US" sz="965" spc="-3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Hovädzie mäso 160g, gratinovaný sýr Raclette, Mama’s slaninový džem, jalapeños, smoky mayo</a:t>
            </a:r>
            <a:endParaRPr lang="en-US" sz="965" spc="-3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1670"/>
              </a:lnSpc>
            </a:pPr>
          </a:p>
          <a:p>
            <a:pPr algn="l">
              <a:lnSpc>
                <a:spcPts val="1670"/>
              </a:lnSpc>
            </a:pPr>
            <a:r>
              <a:rPr lang="en-US" sz="1145" spc="-36">
                <a:solidFill>
                  <a:srgbClr val="FF0A0A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 6.</a:t>
            </a:r>
            <a:r>
              <a:rPr lang="en-US" sz="1145" b="1" spc="-36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</a:t>
            </a:r>
            <a:r>
              <a:rPr lang="en-US" sz="1145" b="1" spc="-36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Mama’s Veggie burger   12,50€</a:t>
            </a:r>
            <a:endParaRPr lang="en-US" sz="1145" b="1" spc="-36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16560" lvl="2" indent="-139065" algn="just">
              <a:lnSpc>
                <a:spcPts val="1410"/>
              </a:lnSpc>
              <a:buFont typeface="Arial" panose="020B0604020202020204"/>
              <a:buChar char="⚬"/>
            </a:pPr>
            <a:r>
              <a:rPr lang="en-US" sz="965" spc="-3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Mama’s  “vegemäso” 100g, žltý cheddar, paradajka, červená cibuľa,  jalapeños, nakladané uhorky, ajvar, smoky mayo</a:t>
            </a:r>
            <a:endParaRPr lang="en-US" sz="965" spc="-3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1555"/>
              </a:lnSpc>
            </a:pPr>
          </a:p>
          <a:p>
            <a:pPr algn="l">
              <a:lnSpc>
                <a:spcPts val="1675"/>
              </a:lnSpc>
            </a:pPr>
            <a:r>
              <a:rPr lang="en-US" sz="1145" spc="-36">
                <a:solidFill>
                  <a:srgbClr val="FF0A0A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7.</a:t>
            </a:r>
            <a:r>
              <a:rPr lang="en-US" sz="1145" b="1" spc="-36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Kubkov Cheeseburger 9,50€</a:t>
            </a:r>
            <a:endParaRPr lang="en-US" sz="1145" b="1" spc="-36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19100" lvl="2" indent="-139700" algn="just">
              <a:lnSpc>
                <a:spcPts val="1415"/>
              </a:lnSpc>
              <a:buFont typeface="Arial" panose="020B0604020202020204"/>
              <a:buChar char="⚬"/>
            </a:pPr>
            <a:r>
              <a:rPr lang="en-US" sz="970" spc="-31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Hovädzie mäso 160g, cheddar, kečup, medovo-horčicová mayo</a:t>
            </a:r>
            <a:endParaRPr lang="en-US" sz="970" spc="-31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1675"/>
              </a:lnSpc>
            </a:pPr>
          </a:p>
          <a:p>
            <a:pPr algn="l">
              <a:lnSpc>
                <a:spcPts val="1675"/>
              </a:lnSpc>
            </a:pPr>
            <a:r>
              <a:rPr lang="en-US" sz="1145" b="1" spc="-36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8. </a:t>
            </a:r>
            <a:r>
              <a:rPr lang="en-US" sz="1145" b="1" spc="-36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Mama’s hovädzie mäso 160g.  5,50€</a:t>
            </a:r>
            <a:endParaRPr lang="en-US" sz="1145" b="1" spc="-36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1675"/>
              </a:lnSpc>
            </a:pPr>
          </a:p>
          <a:p>
            <a:pPr algn="l">
              <a:lnSpc>
                <a:spcPts val="1555"/>
              </a:lnSpc>
            </a:pPr>
          </a:p>
          <a:p>
            <a:pPr algn="l">
              <a:lnSpc>
                <a:spcPts val="1555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72664" y="1490079"/>
            <a:ext cx="2130856" cy="5253312"/>
          </a:xfrm>
          <a:custGeom>
            <a:avLst/>
            <a:gdLst/>
            <a:ahLst/>
            <a:cxnLst/>
            <a:rect l="l" t="t" r="r" b="b"/>
            <a:pathLst>
              <a:path w="2130856" h="5253312">
                <a:moveTo>
                  <a:pt x="0" y="0"/>
                </a:moveTo>
                <a:lnTo>
                  <a:pt x="2130856" y="0"/>
                </a:lnTo>
                <a:lnTo>
                  <a:pt x="2130856" y="5253312"/>
                </a:lnTo>
                <a:lnTo>
                  <a:pt x="0" y="5253312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0">
            <a:off x="3553753" y="329318"/>
            <a:ext cx="1463703" cy="6930883"/>
            <a:chOff x="0" y="0"/>
            <a:chExt cx="1951604" cy="9241178"/>
          </a:xfrm>
        </p:grpSpPr>
        <p:grpSp>
          <p:nvGrpSpPr>
            <p:cNvPr id="4" name="Group 4"/>
            <p:cNvGrpSpPr>
              <a:grpSpLocks noChangeAspect="1"/>
            </p:cNvGrpSpPr>
            <p:nvPr/>
          </p:nvGrpSpPr>
          <p:grpSpPr>
            <a:xfrm rot="0">
              <a:off x="589334" y="5424122"/>
              <a:ext cx="1293679" cy="1390213"/>
              <a:chOff x="0" y="0"/>
              <a:chExt cx="1197724" cy="128709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341"/>
                    </a:moveTo>
                    <a:cubicBezTo>
                      <a:pt x="669798" y="817880"/>
                      <a:pt x="683133" y="960247"/>
                      <a:pt x="847217" y="960247"/>
                    </a:cubicBezTo>
                    <a:cubicBezTo>
                      <a:pt x="922655" y="960247"/>
                      <a:pt x="978027" y="914146"/>
                      <a:pt x="978027" y="811911"/>
                    </a:cubicBezTo>
                    <a:cubicBezTo>
                      <a:pt x="978027" y="705612"/>
                      <a:pt x="904875" y="613410"/>
                      <a:pt x="809498" y="569341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223"/>
                    </a:cubicBezTo>
                    <a:cubicBezTo>
                      <a:pt x="221869" y="958088"/>
                      <a:pt x="252857" y="905891"/>
                      <a:pt x="332740" y="905891"/>
                    </a:cubicBezTo>
                    <a:cubicBezTo>
                      <a:pt x="423672" y="905891"/>
                      <a:pt x="481330" y="959993"/>
                      <a:pt x="481330" y="1066292"/>
                    </a:cubicBezTo>
                    <a:cubicBezTo>
                      <a:pt x="481330" y="1172591"/>
                      <a:pt x="425831" y="1224915"/>
                      <a:pt x="310515" y="1224915"/>
                    </a:cubicBezTo>
                    <a:cubicBezTo>
                      <a:pt x="146431" y="1224915"/>
                      <a:pt x="0" y="1046480"/>
                      <a:pt x="0" y="733806"/>
                    </a:cubicBezTo>
                    <a:cubicBezTo>
                      <a:pt x="0" y="487172"/>
                      <a:pt x="84328" y="228600"/>
                      <a:pt x="401447" y="228600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 rot="0">
              <a:off x="0" y="0"/>
              <a:ext cx="1951604" cy="2921928"/>
              <a:chOff x="0" y="0"/>
              <a:chExt cx="1806842" cy="2705202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545592" y="1354455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468"/>
                    </a:moveTo>
                    <a:cubicBezTo>
                      <a:pt x="669798" y="818134"/>
                      <a:pt x="683133" y="960374"/>
                      <a:pt x="847217" y="960374"/>
                    </a:cubicBezTo>
                    <a:cubicBezTo>
                      <a:pt x="922655" y="960374"/>
                      <a:pt x="978027" y="914273"/>
                      <a:pt x="978027" y="812038"/>
                    </a:cubicBezTo>
                    <a:cubicBezTo>
                      <a:pt x="978027" y="705739"/>
                      <a:pt x="904875" y="613537"/>
                      <a:pt x="809498" y="569468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350"/>
                    </a:cubicBezTo>
                    <a:cubicBezTo>
                      <a:pt x="221869" y="958215"/>
                      <a:pt x="252857" y="906018"/>
                      <a:pt x="332740" y="906018"/>
                    </a:cubicBezTo>
                    <a:cubicBezTo>
                      <a:pt x="423672" y="906018"/>
                      <a:pt x="481330" y="960120"/>
                      <a:pt x="481330" y="1066419"/>
                    </a:cubicBezTo>
                    <a:cubicBezTo>
                      <a:pt x="481330" y="1172718"/>
                      <a:pt x="425831" y="1224788"/>
                      <a:pt x="310515" y="1224788"/>
                    </a:cubicBezTo>
                    <a:cubicBezTo>
                      <a:pt x="146431" y="1224788"/>
                      <a:pt x="0" y="1046353"/>
                      <a:pt x="0" y="733552"/>
                    </a:cubicBezTo>
                    <a:cubicBezTo>
                      <a:pt x="0" y="486918"/>
                      <a:pt x="84328" y="228346"/>
                      <a:pt x="401447" y="228346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63500" y="1109980"/>
                <a:ext cx="714248" cy="374904"/>
              </a:xfrm>
              <a:custGeom>
                <a:avLst/>
                <a:gdLst/>
                <a:ahLst/>
                <a:cxnLst/>
                <a:rect l="l" t="t" r="r" b="b"/>
                <a:pathLst>
                  <a:path w="714248" h="374904">
                    <a:moveTo>
                      <a:pt x="95377" y="28067"/>
                    </a:moveTo>
                    <a:cubicBezTo>
                      <a:pt x="161925" y="148336"/>
                      <a:pt x="232918" y="186436"/>
                      <a:pt x="301625" y="186436"/>
                    </a:cubicBezTo>
                    <a:cubicBezTo>
                      <a:pt x="332613" y="186436"/>
                      <a:pt x="348234" y="176403"/>
                      <a:pt x="348234" y="152400"/>
                    </a:cubicBezTo>
                    <a:cubicBezTo>
                      <a:pt x="348234" y="50165"/>
                      <a:pt x="410337" y="0"/>
                      <a:pt x="523494" y="0"/>
                    </a:cubicBezTo>
                    <a:cubicBezTo>
                      <a:pt x="643255" y="0"/>
                      <a:pt x="714248" y="74168"/>
                      <a:pt x="714248" y="178435"/>
                    </a:cubicBezTo>
                    <a:cubicBezTo>
                      <a:pt x="714248" y="300736"/>
                      <a:pt x="623316" y="374904"/>
                      <a:pt x="470281" y="374904"/>
                    </a:cubicBezTo>
                    <a:cubicBezTo>
                      <a:pt x="232918" y="374904"/>
                      <a:pt x="106553" y="272669"/>
                      <a:pt x="0" y="78232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567817" y="63500"/>
                <a:ext cx="1151128" cy="980313"/>
              </a:xfrm>
              <a:custGeom>
                <a:avLst/>
                <a:gdLst/>
                <a:ahLst/>
                <a:cxnLst/>
                <a:rect l="l" t="t" r="r" b="b"/>
                <a:pathLst>
                  <a:path w="1151128" h="980313">
                    <a:moveTo>
                      <a:pt x="405892" y="58166"/>
                    </a:moveTo>
                    <a:lnTo>
                      <a:pt x="421386" y="220599"/>
                    </a:lnTo>
                    <a:cubicBezTo>
                      <a:pt x="246126" y="252730"/>
                      <a:pt x="177419" y="383032"/>
                      <a:pt x="177419" y="543433"/>
                    </a:cubicBezTo>
                    <a:cubicBezTo>
                      <a:pt x="177419" y="639699"/>
                      <a:pt x="217297" y="697738"/>
                      <a:pt x="277241" y="697738"/>
                    </a:cubicBezTo>
                    <a:cubicBezTo>
                      <a:pt x="505714" y="697611"/>
                      <a:pt x="339344" y="0"/>
                      <a:pt x="800735" y="0"/>
                    </a:cubicBezTo>
                    <a:cubicBezTo>
                      <a:pt x="1038098" y="0"/>
                      <a:pt x="1151128" y="182372"/>
                      <a:pt x="1151128" y="380873"/>
                    </a:cubicBezTo>
                    <a:cubicBezTo>
                      <a:pt x="1151128" y="565277"/>
                      <a:pt x="1117854" y="653542"/>
                      <a:pt x="1080135" y="717677"/>
                    </a:cubicBezTo>
                    <a:cubicBezTo>
                      <a:pt x="1071245" y="735711"/>
                      <a:pt x="1060196" y="755777"/>
                      <a:pt x="1060196" y="773811"/>
                    </a:cubicBezTo>
                    <a:cubicBezTo>
                      <a:pt x="1060196" y="795909"/>
                      <a:pt x="1084580" y="813943"/>
                      <a:pt x="1137793" y="819912"/>
                    </a:cubicBezTo>
                    <a:lnTo>
                      <a:pt x="1137793" y="980313"/>
                    </a:lnTo>
                    <a:lnTo>
                      <a:pt x="740791" y="980313"/>
                    </a:lnTo>
                    <a:cubicBezTo>
                      <a:pt x="736346" y="928243"/>
                      <a:pt x="731901" y="874014"/>
                      <a:pt x="729742" y="821944"/>
                    </a:cubicBezTo>
                    <a:cubicBezTo>
                      <a:pt x="887222" y="791845"/>
                      <a:pt x="978154" y="607441"/>
                      <a:pt x="978154" y="434975"/>
                    </a:cubicBezTo>
                    <a:cubicBezTo>
                      <a:pt x="978154" y="340741"/>
                      <a:pt x="929386" y="284607"/>
                      <a:pt x="860552" y="284607"/>
                    </a:cubicBezTo>
                    <a:cubicBezTo>
                      <a:pt x="723011" y="284607"/>
                      <a:pt x="738505" y="495173"/>
                      <a:pt x="674243" y="707644"/>
                    </a:cubicBezTo>
                    <a:cubicBezTo>
                      <a:pt x="616585" y="904240"/>
                      <a:pt x="510159" y="980313"/>
                      <a:pt x="334899" y="980313"/>
                    </a:cubicBezTo>
                    <a:cubicBezTo>
                      <a:pt x="133096" y="980313"/>
                      <a:pt x="0" y="845947"/>
                      <a:pt x="0" y="615442"/>
                    </a:cubicBezTo>
                    <a:cubicBezTo>
                      <a:pt x="0" y="422910"/>
                      <a:pt x="93091" y="314706"/>
                      <a:pt x="93091" y="264668"/>
                    </a:cubicBezTo>
                    <a:cubicBezTo>
                      <a:pt x="93091" y="232537"/>
                      <a:pt x="73152" y="218567"/>
                      <a:pt x="19939" y="208534"/>
                    </a:cubicBezTo>
                    <a:lnTo>
                      <a:pt x="19939" y="58166"/>
                    </a:ln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 rot="0">
              <a:off x="613295" y="3018945"/>
              <a:ext cx="1228988" cy="2252059"/>
              <a:chOff x="0" y="0"/>
              <a:chExt cx="1137831" cy="208501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403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784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785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185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 rot="0">
              <a:off x="613295" y="6989119"/>
              <a:ext cx="1228988" cy="2252059"/>
              <a:chOff x="0" y="0"/>
              <a:chExt cx="1137831" cy="208501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276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911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912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312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</p:grpSp>
      <p:sp>
        <p:nvSpPr>
          <p:cNvPr id="14" name="TextBox 14"/>
          <p:cNvSpPr txBox="1"/>
          <p:nvPr/>
        </p:nvSpPr>
        <p:spPr>
          <a:xfrm>
            <a:off x="297508" y="387019"/>
            <a:ext cx="2958925" cy="7101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30"/>
              </a:lnSpc>
            </a:pPr>
            <a:r>
              <a:rPr lang="en-US" sz="1080" b="1" spc="-22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1. </a:t>
            </a:r>
            <a:r>
              <a:rPr lang="en-US" sz="1080" b="1" spc="-22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Mama’s Original Burger  </a:t>
            </a:r>
            <a:r>
              <a:rPr lang="en-US" sz="1080" b="1" spc="-22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€10.50</a:t>
            </a:r>
            <a:endParaRPr lang="en-US" sz="1080" b="1" spc="-22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24180" lvl="2" indent="-141605" algn="just">
              <a:lnSpc>
                <a:spcPts val="1480"/>
              </a:lnSpc>
              <a:buFont typeface="Arial" panose="020B0604020202020204"/>
              <a:buChar char="⚬"/>
            </a:pPr>
            <a:r>
              <a:rPr lang="en-US" sz="980" spc="-2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Beef 160g, yellow cheddar, bacon, tomato, red onion, jalapeños, ketchup, smoky mayo</a:t>
            </a:r>
            <a:endParaRPr lang="en-US" sz="980" spc="-2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1630"/>
              </a:lnSpc>
            </a:pPr>
          </a:p>
          <a:p>
            <a:pPr algn="l">
              <a:lnSpc>
                <a:spcPts val="1630"/>
              </a:lnSpc>
            </a:pPr>
            <a:r>
              <a:rPr lang="en-US" sz="1080" spc="-22">
                <a:solidFill>
                  <a:srgbClr val="FF0A0A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2. M</a:t>
            </a:r>
            <a:r>
              <a:rPr lang="en-US" sz="1080" b="1" spc="-22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ama’s Signature Burger  </a:t>
            </a:r>
            <a:r>
              <a:rPr lang="en-US" sz="1080" b="1" spc="-22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€10.50</a:t>
            </a:r>
            <a:endParaRPr lang="en-US" sz="1080" b="1" spc="-22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24180" lvl="2" indent="-141605" algn="just">
              <a:lnSpc>
                <a:spcPts val="1480"/>
              </a:lnSpc>
              <a:buFont typeface="Arial" panose="020B0604020202020204"/>
              <a:buChar char="⚬"/>
            </a:pPr>
            <a:r>
              <a:rPr lang="en-US" sz="980" spc="-2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Beef 160g, yellow cheddar, bacon, tomato, caramelized onion, signature mayo</a:t>
            </a:r>
            <a:endParaRPr lang="en-US" sz="980" spc="-2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1630"/>
              </a:lnSpc>
            </a:pPr>
          </a:p>
          <a:p>
            <a:pPr algn="l">
              <a:lnSpc>
                <a:spcPts val="1630"/>
              </a:lnSpc>
            </a:pPr>
            <a:r>
              <a:rPr lang="en-US" sz="1080" spc="-22">
                <a:solidFill>
                  <a:srgbClr val="FF0A0A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3. T</a:t>
            </a:r>
            <a:r>
              <a:rPr lang="en-US" sz="1080" b="1" spc="-22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riple Cheese Burger  </a:t>
            </a:r>
            <a:r>
              <a:rPr lang="en-US" sz="1080" b="1" spc="-22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€11.90</a:t>
            </a:r>
            <a:endParaRPr lang="en-US" sz="1080" b="1" spc="-22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24180" lvl="2" indent="-141605" algn="just">
              <a:lnSpc>
                <a:spcPts val="1480"/>
              </a:lnSpc>
              <a:buFont typeface="Arial" panose="020B0604020202020204"/>
              <a:buChar char="⚬"/>
            </a:pPr>
            <a:r>
              <a:rPr lang="en-US" sz="980" spc="-2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Beef 160g, Gouda Old Amsterdam, yellow cheddar, Maasdamer, bacon,  tomato, red onion, pickles, ketchup, honey-mustard mayo</a:t>
            </a:r>
            <a:endParaRPr lang="en-US" sz="980" spc="-2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1630"/>
              </a:lnSpc>
            </a:pPr>
          </a:p>
          <a:p>
            <a:pPr algn="l">
              <a:lnSpc>
                <a:spcPts val="1630"/>
              </a:lnSpc>
            </a:pPr>
            <a:r>
              <a:rPr lang="en-US" sz="1080" spc="-22">
                <a:solidFill>
                  <a:srgbClr val="FF0A0A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4. Ma</a:t>
            </a:r>
            <a:r>
              <a:rPr lang="en-US" sz="1080" b="1" spc="-22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gnific Burger  </a:t>
            </a:r>
            <a:r>
              <a:rPr lang="en-US" sz="1080" b="1" spc="-22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€11.90</a:t>
            </a:r>
            <a:endParaRPr lang="en-US" sz="1080" b="1" spc="-22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24180" lvl="2" indent="-141605" algn="just">
              <a:lnSpc>
                <a:spcPts val="1480"/>
              </a:lnSpc>
              <a:buFont typeface="Arial" panose="020B0604020202020204"/>
              <a:buChar char="⚬"/>
            </a:pPr>
            <a:r>
              <a:rPr lang="en-US" sz="980" spc="-2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Beef 160g, Gorgonzola dolce, </a:t>
            </a:r>
            <a:endParaRPr lang="en-US" sz="980" spc="-2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just">
              <a:lnSpc>
                <a:spcPts val="1480"/>
              </a:lnSpc>
            </a:pPr>
            <a:r>
              <a:rPr lang="en-US" sz="980" spc="-2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            </a:t>
            </a:r>
            <a:r>
              <a:rPr lang="en-US" sz="980" spc="-2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fig chutney, pancetta cracklings, </a:t>
            </a:r>
            <a:endParaRPr lang="en-US" sz="980" spc="-2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just">
              <a:lnSpc>
                <a:spcPts val="1480"/>
              </a:lnSpc>
            </a:pPr>
            <a:r>
              <a:rPr lang="en-US" sz="980" spc="-2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            </a:t>
            </a:r>
            <a:r>
              <a:rPr lang="en-US" sz="980" spc="-2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ajvar, herb mayo</a:t>
            </a:r>
            <a:endParaRPr lang="en-US" sz="980" spc="-2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1480"/>
              </a:lnSpc>
            </a:pPr>
          </a:p>
          <a:p>
            <a:pPr algn="l">
              <a:lnSpc>
                <a:spcPts val="1630"/>
              </a:lnSpc>
            </a:pPr>
            <a:r>
              <a:rPr lang="en-US" sz="1080" b="1" spc="-22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5. Bacon Jam Burger </a:t>
            </a:r>
            <a:r>
              <a:rPr lang="en-US" sz="1080" b="1" spc="-22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13,50€</a:t>
            </a:r>
            <a:endParaRPr lang="en-US" sz="1080" b="1" spc="-22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24180" lvl="2" indent="-141605" algn="just">
              <a:lnSpc>
                <a:spcPts val="1480"/>
              </a:lnSpc>
              <a:buFont typeface="Arial" panose="020B0604020202020204"/>
              <a:buChar char="⚬"/>
            </a:pPr>
            <a:r>
              <a:rPr lang="en-US" sz="980" spc="-2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Be</a:t>
            </a:r>
            <a:r>
              <a:rPr lang="en-US" sz="980" spc="-2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ef 160g, gratinated cheese, Raclette, Mama’s bacon jam, jalapeños, smoky mayo</a:t>
            </a:r>
            <a:endParaRPr lang="en-US" sz="980" spc="-2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1630"/>
              </a:lnSpc>
            </a:pPr>
          </a:p>
          <a:p>
            <a:pPr algn="l">
              <a:lnSpc>
                <a:spcPts val="1630"/>
              </a:lnSpc>
            </a:pPr>
            <a:r>
              <a:rPr lang="en-US" sz="1080" spc="-22">
                <a:solidFill>
                  <a:srgbClr val="FF0A0A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6. </a:t>
            </a:r>
            <a:r>
              <a:rPr lang="en-US" sz="1080" b="1" spc="-22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</a:t>
            </a:r>
            <a:r>
              <a:rPr lang="en-US" sz="1080" b="1" spc="-22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ma’s Veggie Burger  </a:t>
            </a:r>
            <a:r>
              <a:rPr lang="en-US" sz="1080" b="1" spc="-22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€12.50</a:t>
            </a:r>
            <a:endParaRPr lang="en-US" sz="1080" b="1" spc="-22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24180" lvl="2" indent="-141605" algn="just">
              <a:lnSpc>
                <a:spcPts val="1480"/>
              </a:lnSpc>
              <a:buFont typeface="Arial" panose="020B0604020202020204"/>
              <a:buChar char="⚬"/>
            </a:pPr>
            <a:r>
              <a:rPr lang="en-US" sz="980" spc="-2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Mama’s “veggie meat” 100g, yellow cheddar, tomato, red onion, jalapeños, pickles, ajvar, smoky mayo</a:t>
            </a:r>
            <a:endParaRPr lang="en-US" sz="980" spc="-2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1630"/>
              </a:lnSpc>
            </a:pPr>
          </a:p>
          <a:p>
            <a:pPr algn="l">
              <a:lnSpc>
                <a:spcPts val="1630"/>
              </a:lnSpc>
            </a:pPr>
            <a:r>
              <a:rPr lang="en-US" sz="1080" spc="-22">
                <a:solidFill>
                  <a:srgbClr val="FF0A0A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7</a:t>
            </a:r>
            <a:r>
              <a:rPr lang="en-US" sz="1080" b="1" spc="-22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. Kubko’s Cheese Burger</a:t>
            </a:r>
            <a:r>
              <a:rPr lang="en-US" sz="1080" b="1" spc="-22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€12.50</a:t>
            </a:r>
            <a:endParaRPr lang="en-US" sz="1080" b="1" spc="-22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24180" lvl="2" indent="-141605" algn="just">
              <a:lnSpc>
                <a:spcPts val="1480"/>
              </a:lnSpc>
              <a:buFont typeface="Arial" panose="020B0604020202020204"/>
              <a:buChar char="⚬"/>
            </a:pPr>
            <a:r>
              <a:rPr lang="en-US" sz="980" spc="-2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Beef 160g, yellow cheddar, ketchup, </a:t>
            </a:r>
            <a:r>
              <a:rPr lang="en-US" altLang="en-US" sz="980" spc="-2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honey-mustard</a:t>
            </a:r>
            <a:r>
              <a:rPr lang="sk-SK" altLang="en-US" sz="980" spc="-2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mayo</a:t>
            </a:r>
            <a:endParaRPr lang="en-US" altLang="en-US" sz="980" spc="-2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1630"/>
              </a:lnSpc>
            </a:pPr>
          </a:p>
          <a:p>
            <a:pPr algn="l">
              <a:lnSpc>
                <a:spcPts val="1630"/>
              </a:lnSpc>
            </a:pPr>
            <a:r>
              <a:rPr lang="en-US" sz="1080" spc="-22">
                <a:solidFill>
                  <a:srgbClr val="FF0A0A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8</a:t>
            </a:r>
            <a:r>
              <a:rPr lang="en-US" sz="1080" spc="-22">
                <a:solidFill>
                  <a:srgbClr val="FF0A0A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. M</a:t>
            </a:r>
            <a:r>
              <a:rPr lang="en-US" sz="1080" b="1" spc="-22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ama’s Beef 160g </a:t>
            </a:r>
            <a:r>
              <a:rPr lang="en-US" sz="1080" b="1" spc="-22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€5.50</a:t>
            </a:r>
            <a:endParaRPr lang="en-US" sz="1080" b="1" spc="-22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81632" y="-64441"/>
            <a:ext cx="1003137" cy="7653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5"/>
              </a:lnSpc>
            </a:p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3,70€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4,50€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2,90€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3,70€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1 €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1 €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1,50€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1,50€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1,50€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1,70€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1,70€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1,70€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1,70€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1,70€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3,50€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2,20€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2,20€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</a:p>
        </p:txBody>
      </p:sp>
      <p:sp>
        <p:nvSpPr>
          <p:cNvPr id="3" name="TextBox 3"/>
          <p:cNvSpPr txBox="1"/>
          <p:nvPr/>
        </p:nvSpPr>
        <p:spPr>
          <a:xfrm>
            <a:off x="240377" y="-64441"/>
            <a:ext cx="2341255" cy="7653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5"/>
              </a:lnSpc>
            </a:p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Hranolky 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Zeleninová miska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(samoobsluha) 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Mama’s Coleslaw 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Cibuľové krúžky 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+ extra syr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+ extra slanina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Mama’s tatarka 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Mama’s kečup 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BBQ mexická pikantná 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Medovo-horčicová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Signature mayo 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Bylinková mayo 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Smoky mayo 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Chilli mayo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Malinové brownies</a:t>
            </a:r>
            <a:r>
              <a:rPr lang="en-US" sz="14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</a:t>
            </a:r>
            <a:endParaRPr lang="en-US" sz="14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(bezlepkové) </a:t>
            </a: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3,</a:t>
            </a: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</a:t>
            </a: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8</a:t>
            </a: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Kokosový koláč </a:t>
            </a: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</a:t>
            </a: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</a:t>
            </a: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3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Makový koláč </a:t>
            </a: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</a:t>
            </a: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</a:t>
            </a: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3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5"/>
              </a:lnSpc>
            </a:pPr>
          </a:p>
        </p:txBody>
      </p:sp>
      <p:sp>
        <p:nvSpPr>
          <p:cNvPr id="4" name="Freeform 4"/>
          <p:cNvSpPr/>
          <p:nvPr/>
        </p:nvSpPr>
        <p:spPr>
          <a:xfrm>
            <a:off x="3172664" y="1490079"/>
            <a:ext cx="2130856" cy="5253312"/>
          </a:xfrm>
          <a:custGeom>
            <a:avLst/>
            <a:gdLst/>
            <a:ahLst/>
            <a:cxnLst/>
            <a:rect l="l" t="t" r="r" b="b"/>
            <a:pathLst>
              <a:path w="2130856" h="5253312">
                <a:moveTo>
                  <a:pt x="0" y="0"/>
                </a:moveTo>
                <a:lnTo>
                  <a:pt x="2130856" y="0"/>
                </a:lnTo>
                <a:lnTo>
                  <a:pt x="2130856" y="5253312"/>
                </a:lnTo>
                <a:lnTo>
                  <a:pt x="0" y="5253312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 rot="0">
            <a:off x="3584769" y="329318"/>
            <a:ext cx="1463703" cy="6930883"/>
            <a:chOff x="0" y="0"/>
            <a:chExt cx="1951604" cy="9241178"/>
          </a:xfrm>
        </p:grpSpPr>
        <p:grpSp>
          <p:nvGrpSpPr>
            <p:cNvPr id="6" name="Group 6"/>
            <p:cNvGrpSpPr>
              <a:grpSpLocks noChangeAspect="1"/>
            </p:cNvGrpSpPr>
            <p:nvPr/>
          </p:nvGrpSpPr>
          <p:grpSpPr>
            <a:xfrm rot="0">
              <a:off x="589334" y="5424122"/>
              <a:ext cx="1293679" cy="1390213"/>
              <a:chOff x="0" y="0"/>
              <a:chExt cx="1197724" cy="128709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341"/>
                    </a:moveTo>
                    <a:cubicBezTo>
                      <a:pt x="669798" y="817880"/>
                      <a:pt x="683133" y="960247"/>
                      <a:pt x="847217" y="960247"/>
                    </a:cubicBezTo>
                    <a:cubicBezTo>
                      <a:pt x="922655" y="960247"/>
                      <a:pt x="978027" y="914146"/>
                      <a:pt x="978027" y="811911"/>
                    </a:cubicBezTo>
                    <a:cubicBezTo>
                      <a:pt x="978027" y="705612"/>
                      <a:pt x="904875" y="613410"/>
                      <a:pt x="809498" y="569341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223"/>
                    </a:cubicBezTo>
                    <a:cubicBezTo>
                      <a:pt x="221869" y="958088"/>
                      <a:pt x="252857" y="905891"/>
                      <a:pt x="332740" y="905891"/>
                    </a:cubicBezTo>
                    <a:cubicBezTo>
                      <a:pt x="423672" y="905891"/>
                      <a:pt x="481330" y="959993"/>
                      <a:pt x="481330" y="1066292"/>
                    </a:cubicBezTo>
                    <a:cubicBezTo>
                      <a:pt x="481330" y="1172591"/>
                      <a:pt x="425831" y="1224915"/>
                      <a:pt x="310515" y="1224915"/>
                    </a:cubicBezTo>
                    <a:cubicBezTo>
                      <a:pt x="146431" y="1224915"/>
                      <a:pt x="0" y="1046480"/>
                      <a:pt x="0" y="733806"/>
                    </a:cubicBezTo>
                    <a:cubicBezTo>
                      <a:pt x="0" y="487172"/>
                      <a:pt x="84328" y="228600"/>
                      <a:pt x="401447" y="228600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 rot="0">
              <a:off x="0" y="0"/>
              <a:ext cx="1951604" cy="2921928"/>
              <a:chOff x="0" y="0"/>
              <a:chExt cx="1806842" cy="270520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545592" y="1354455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468"/>
                    </a:moveTo>
                    <a:cubicBezTo>
                      <a:pt x="669798" y="818134"/>
                      <a:pt x="683133" y="960374"/>
                      <a:pt x="847217" y="960374"/>
                    </a:cubicBezTo>
                    <a:cubicBezTo>
                      <a:pt x="922655" y="960374"/>
                      <a:pt x="978027" y="914273"/>
                      <a:pt x="978027" y="812038"/>
                    </a:cubicBezTo>
                    <a:cubicBezTo>
                      <a:pt x="978027" y="705739"/>
                      <a:pt x="904875" y="613537"/>
                      <a:pt x="809498" y="569468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350"/>
                    </a:cubicBezTo>
                    <a:cubicBezTo>
                      <a:pt x="221869" y="958215"/>
                      <a:pt x="252857" y="906018"/>
                      <a:pt x="332740" y="906018"/>
                    </a:cubicBezTo>
                    <a:cubicBezTo>
                      <a:pt x="423672" y="906018"/>
                      <a:pt x="481330" y="960120"/>
                      <a:pt x="481330" y="1066419"/>
                    </a:cubicBezTo>
                    <a:cubicBezTo>
                      <a:pt x="481330" y="1172718"/>
                      <a:pt x="425831" y="1224788"/>
                      <a:pt x="310515" y="1224788"/>
                    </a:cubicBezTo>
                    <a:cubicBezTo>
                      <a:pt x="146431" y="1224788"/>
                      <a:pt x="0" y="1046353"/>
                      <a:pt x="0" y="733552"/>
                    </a:cubicBezTo>
                    <a:cubicBezTo>
                      <a:pt x="0" y="486918"/>
                      <a:pt x="84328" y="228346"/>
                      <a:pt x="401447" y="228346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63500" y="1109980"/>
                <a:ext cx="714248" cy="374904"/>
              </a:xfrm>
              <a:custGeom>
                <a:avLst/>
                <a:gdLst/>
                <a:ahLst/>
                <a:cxnLst/>
                <a:rect l="l" t="t" r="r" b="b"/>
                <a:pathLst>
                  <a:path w="714248" h="374904">
                    <a:moveTo>
                      <a:pt x="95377" y="28067"/>
                    </a:moveTo>
                    <a:cubicBezTo>
                      <a:pt x="161925" y="148336"/>
                      <a:pt x="232918" y="186436"/>
                      <a:pt x="301625" y="186436"/>
                    </a:cubicBezTo>
                    <a:cubicBezTo>
                      <a:pt x="332613" y="186436"/>
                      <a:pt x="348234" y="176403"/>
                      <a:pt x="348234" y="152400"/>
                    </a:cubicBezTo>
                    <a:cubicBezTo>
                      <a:pt x="348234" y="50165"/>
                      <a:pt x="410337" y="0"/>
                      <a:pt x="523494" y="0"/>
                    </a:cubicBezTo>
                    <a:cubicBezTo>
                      <a:pt x="643255" y="0"/>
                      <a:pt x="714248" y="74168"/>
                      <a:pt x="714248" y="178435"/>
                    </a:cubicBezTo>
                    <a:cubicBezTo>
                      <a:pt x="714248" y="300736"/>
                      <a:pt x="623316" y="374904"/>
                      <a:pt x="470281" y="374904"/>
                    </a:cubicBezTo>
                    <a:cubicBezTo>
                      <a:pt x="232918" y="374904"/>
                      <a:pt x="106553" y="272669"/>
                      <a:pt x="0" y="78232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  <p:sp>
            <p:nvSpPr>
              <p:cNvPr id="11" name="Freeform 11"/>
              <p:cNvSpPr/>
              <p:nvPr/>
            </p:nvSpPr>
            <p:spPr>
              <a:xfrm>
                <a:off x="567817" y="63500"/>
                <a:ext cx="1151128" cy="980313"/>
              </a:xfrm>
              <a:custGeom>
                <a:avLst/>
                <a:gdLst/>
                <a:ahLst/>
                <a:cxnLst/>
                <a:rect l="l" t="t" r="r" b="b"/>
                <a:pathLst>
                  <a:path w="1151128" h="980313">
                    <a:moveTo>
                      <a:pt x="405892" y="58166"/>
                    </a:moveTo>
                    <a:lnTo>
                      <a:pt x="421386" y="220599"/>
                    </a:lnTo>
                    <a:cubicBezTo>
                      <a:pt x="246126" y="252730"/>
                      <a:pt x="177419" y="383032"/>
                      <a:pt x="177419" y="543433"/>
                    </a:cubicBezTo>
                    <a:cubicBezTo>
                      <a:pt x="177419" y="639699"/>
                      <a:pt x="217297" y="697738"/>
                      <a:pt x="277241" y="697738"/>
                    </a:cubicBezTo>
                    <a:cubicBezTo>
                      <a:pt x="505714" y="697611"/>
                      <a:pt x="339344" y="0"/>
                      <a:pt x="800735" y="0"/>
                    </a:cubicBezTo>
                    <a:cubicBezTo>
                      <a:pt x="1038098" y="0"/>
                      <a:pt x="1151128" y="182372"/>
                      <a:pt x="1151128" y="380873"/>
                    </a:cubicBezTo>
                    <a:cubicBezTo>
                      <a:pt x="1151128" y="565277"/>
                      <a:pt x="1117854" y="653542"/>
                      <a:pt x="1080135" y="717677"/>
                    </a:cubicBezTo>
                    <a:cubicBezTo>
                      <a:pt x="1071245" y="735711"/>
                      <a:pt x="1060196" y="755777"/>
                      <a:pt x="1060196" y="773811"/>
                    </a:cubicBezTo>
                    <a:cubicBezTo>
                      <a:pt x="1060196" y="795909"/>
                      <a:pt x="1084580" y="813943"/>
                      <a:pt x="1137793" y="819912"/>
                    </a:cubicBezTo>
                    <a:lnTo>
                      <a:pt x="1137793" y="980313"/>
                    </a:lnTo>
                    <a:lnTo>
                      <a:pt x="740791" y="980313"/>
                    </a:lnTo>
                    <a:cubicBezTo>
                      <a:pt x="736346" y="928243"/>
                      <a:pt x="731901" y="874014"/>
                      <a:pt x="729742" y="821944"/>
                    </a:cubicBezTo>
                    <a:cubicBezTo>
                      <a:pt x="887222" y="791845"/>
                      <a:pt x="978154" y="607441"/>
                      <a:pt x="978154" y="434975"/>
                    </a:cubicBezTo>
                    <a:cubicBezTo>
                      <a:pt x="978154" y="340741"/>
                      <a:pt x="929386" y="284607"/>
                      <a:pt x="860552" y="284607"/>
                    </a:cubicBezTo>
                    <a:cubicBezTo>
                      <a:pt x="723011" y="284607"/>
                      <a:pt x="738505" y="495173"/>
                      <a:pt x="674243" y="707644"/>
                    </a:cubicBezTo>
                    <a:cubicBezTo>
                      <a:pt x="616585" y="904240"/>
                      <a:pt x="510159" y="980313"/>
                      <a:pt x="334899" y="980313"/>
                    </a:cubicBezTo>
                    <a:cubicBezTo>
                      <a:pt x="133096" y="980313"/>
                      <a:pt x="0" y="845947"/>
                      <a:pt x="0" y="615442"/>
                    </a:cubicBezTo>
                    <a:cubicBezTo>
                      <a:pt x="0" y="422910"/>
                      <a:pt x="93091" y="314706"/>
                      <a:pt x="93091" y="264668"/>
                    </a:cubicBezTo>
                    <a:cubicBezTo>
                      <a:pt x="93091" y="232537"/>
                      <a:pt x="73152" y="218567"/>
                      <a:pt x="19939" y="208534"/>
                    </a:cubicBezTo>
                    <a:lnTo>
                      <a:pt x="19939" y="58166"/>
                    </a:ln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12" name="Group 12"/>
            <p:cNvGrpSpPr>
              <a:grpSpLocks noChangeAspect="1"/>
            </p:cNvGrpSpPr>
            <p:nvPr/>
          </p:nvGrpSpPr>
          <p:grpSpPr>
            <a:xfrm rot="0">
              <a:off x="613295" y="3018945"/>
              <a:ext cx="1228988" cy="2252059"/>
              <a:chOff x="0" y="0"/>
              <a:chExt cx="1137831" cy="208501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403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784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785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185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14" name="Group 14"/>
            <p:cNvGrpSpPr>
              <a:grpSpLocks noChangeAspect="1"/>
            </p:cNvGrpSpPr>
            <p:nvPr/>
          </p:nvGrpSpPr>
          <p:grpSpPr>
            <a:xfrm rot="0">
              <a:off x="613295" y="6989119"/>
              <a:ext cx="1228988" cy="2252059"/>
              <a:chOff x="0" y="0"/>
              <a:chExt cx="1137831" cy="208501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276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911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912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312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16715" y="304236"/>
            <a:ext cx="998309" cy="7285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3,70€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4,50€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2,90€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3,70€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1 €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1 €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1,50€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1,50€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1,50€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1,70€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1,70€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1,70€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1,70€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1,70€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3,50€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2,20€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  <a:r>
              <a:rPr lang="en-US" sz="139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2,20€</a:t>
            </a:r>
            <a:endParaRPr lang="en-US" sz="139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25"/>
              </a:lnSpc>
            </a:pPr>
          </a:p>
        </p:txBody>
      </p:sp>
      <p:sp>
        <p:nvSpPr>
          <p:cNvPr id="3" name="Freeform 3"/>
          <p:cNvSpPr/>
          <p:nvPr/>
        </p:nvSpPr>
        <p:spPr>
          <a:xfrm>
            <a:off x="3220177" y="1430447"/>
            <a:ext cx="2130856" cy="5253312"/>
          </a:xfrm>
          <a:custGeom>
            <a:avLst/>
            <a:gdLst/>
            <a:ahLst/>
            <a:cxnLst/>
            <a:rect l="l" t="t" r="r" b="b"/>
            <a:pathLst>
              <a:path w="2130856" h="5253312">
                <a:moveTo>
                  <a:pt x="0" y="0"/>
                </a:moveTo>
                <a:lnTo>
                  <a:pt x="2130856" y="0"/>
                </a:lnTo>
                <a:lnTo>
                  <a:pt x="2130856" y="5253312"/>
                </a:lnTo>
                <a:lnTo>
                  <a:pt x="0" y="5253312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0">
            <a:off x="3553753" y="329318"/>
            <a:ext cx="1463703" cy="6930883"/>
            <a:chOff x="0" y="0"/>
            <a:chExt cx="1951604" cy="9241178"/>
          </a:xfrm>
        </p:grpSpPr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 rot="0">
              <a:off x="589334" y="5424122"/>
              <a:ext cx="1293679" cy="1390213"/>
              <a:chOff x="0" y="0"/>
              <a:chExt cx="1197724" cy="1287094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341"/>
                    </a:moveTo>
                    <a:cubicBezTo>
                      <a:pt x="669798" y="817880"/>
                      <a:pt x="683133" y="960247"/>
                      <a:pt x="847217" y="960247"/>
                    </a:cubicBezTo>
                    <a:cubicBezTo>
                      <a:pt x="922655" y="960247"/>
                      <a:pt x="978027" y="914146"/>
                      <a:pt x="978027" y="811911"/>
                    </a:cubicBezTo>
                    <a:cubicBezTo>
                      <a:pt x="978027" y="705612"/>
                      <a:pt x="904875" y="613410"/>
                      <a:pt x="809498" y="569341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223"/>
                    </a:cubicBezTo>
                    <a:cubicBezTo>
                      <a:pt x="221869" y="958088"/>
                      <a:pt x="252857" y="905891"/>
                      <a:pt x="332740" y="905891"/>
                    </a:cubicBezTo>
                    <a:cubicBezTo>
                      <a:pt x="423672" y="905891"/>
                      <a:pt x="481330" y="959993"/>
                      <a:pt x="481330" y="1066292"/>
                    </a:cubicBezTo>
                    <a:cubicBezTo>
                      <a:pt x="481330" y="1172591"/>
                      <a:pt x="425831" y="1224915"/>
                      <a:pt x="310515" y="1224915"/>
                    </a:cubicBezTo>
                    <a:cubicBezTo>
                      <a:pt x="146431" y="1224915"/>
                      <a:pt x="0" y="1046480"/>
                      <a:pt x="0" y="733806"/>
                    </a:cubicBezTo>
                    <a:cubicBezTo>
                      <a:pt x="0" y="487172"/>
                      <a:pt x="84328" y="228600"/>
                      <a:pt x="401447" y="228600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 rot="0">
              <a:off x="0" y="0"/>
              <a:ext cx="1951604" cy="2921928"/>
              <a:chOff x="0" y="0"/>
              <a:chExt cx="1806842" cy="2705202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545592" y="1354455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468"/>
                    </a:moveTo>
                    <a:cubicBezTo>
                      <a:pt x="669798" y="818134"/>
                      <a:pt x="683133" y="960374"/>
                      <a:pt x="847217" y="960374"/>
                    </a:cubicBezTo>
                    <a:cubicBezTo>
                      <a:pt x="922655" y="960374"/>
                      <a:pt x="978027" y="914273"/>
                      <a:pt x="978027" y="812038"/>
                    </a:cubicBezTo>
                    <a:cubicBezTo>
                      <a:pt x="978027" y="705739"/>
                      <a:pt x="904875" y="613537"/>
                      <a:pt x="809498" y="569468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350"/>
                    </a:cubicBezTo>
                    <a:cubicBezTo>
                      <a:pt x="221869" y="958215"/>
                      <a:pt x="252857" y="906018"/>
                      <a:pt x="332740" y="906018"/>
                    </a:cubicBezTo>
                    <a:cubicBezTo>
                      <a:pt x="423672" y="906018"/>
                      <a:pt x="481330" y="960120"/>
                      <a:pt x="481330" y="1066419"/>
                    </a:cubicBezTo>
                    <a:cubicBezTo>
                      <a:pt x="481330" y="1172718"/>
                      <a:pt x="425831" y="1224788"/>
                      <a:pt x="310515" y="1224788"/>
                    </a:cubicBezTo>
                    <a:cubicBezTo>
                      <a:pt x="146431" y="1224788"/>
                      <a:pt x="0" y="1046353"/>
                      <a:pt x="0" y="733552"/>
                    </a:cubicBezTo>
                    <a:cubicBezTo>
                      <a:pt x="0" y="486918"/>
                      <a:pt x="84328" y="228346"/>
                      <a:pt x="401447" y="228346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  <p:sp>
            <p:nvSpPr>
              <p:cNvPr id="9" name="Freeform 9"/>
              <p:cNvSpPr/>
              <p:nvPr/>
            </p:nvSpPr>
            <p:spPr>
              <a:xfrm>
                <a:off x="63500" y="1109980"/>
                <a:ext cx="714248" cy="374904"/>
              </a:xfrm>
              <a:custGeom>
                <a:avLst/>
                <a:gdLst/>
                <a:ahLst/>
                <a:cxnLst/>
                <a:rect l="l" t="t" r="r" b="b"/>
                <a:pathLst>
                  <a:path w="714248" h="374904">
                    <a:moveTo>
                      <a:pt x="95377" y="28067"/>
                    </a:moveTo>
                    <a:cubicBezTo>
                      <a:pt x="161925" y="148336"/>
                      <a:pt x="232918" y="186436"/>
                      <a:pt x="301625" y="186436"/>
                    </a:cubicBezTo>
                    <a:cubicBezTo>
                      <a:pt x="332613" y="186436"/>
                      <a:pt x="348234" y="176403"/>
                      <a:pt x="348234" y="152400"/>
                    </a:cubicBezTo>
                    <a:cubicBezTo>
                      <a:pt x="348234" y="50165"/>
                      <a:pt x="410337" y="0"/>
                      <a:pt x="523494" y="0"/>
                    </a:cubicBezTo>
                    <a:cubicBezTo>
                      <a:pt x="643255" y="0"/>
                      <a:pt x="714248" y="74168"/>
                      <a:pt x="714248" y="178435"/>
                    </a:cubicBezTo>
                    <a:cubicBezTo>
                      <a:pt x="714248" y="300736"/>
                      <a:pt x="623316" y="374904"/>
                      <a:pt x="470281" y="374904"/>
                    </a:cubicBezTo>
                    <a:cubicBezTo>
                      <a:pt x="232918" y="374904"/>
                      <a:pt x="106553" y="272669"/>
                      <a:pt x="0" y="78232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  <p:sp>
            <p:nvSpPr>
              <p:cNvPr id="10" name="Freeform 10"/>
              <p:cNvSpPr/>
              <p:nvPr/>
            </p:nvSpPr>
            <p:spPr>
              <a:xfrm>
                <a:off x="567817" y="63500"/>
                <a:ext cx="1151128" cy="980313"/>
              </a:xfrm>
              <a:custGeom>
                <a:avLst/>
                <a:gdLst/>
                <a:ahLst/>
                <a:cxnLst/>
                <a:rect l="l" t="t" r="r" b="b"/>
                <a:pathLst>
                  <a:path w="1151128" h="980313">
                    <a:moveTo>
                      <a:pt x="405892" y="58166"/>
                    </a:moveTo>
                    <a:lnTo>
                      <a:pt x="421386" y="220599"/>
                    </a:lnTo>
                    <a:cubicBezTo>
                      <a:pt x="246126" y="252730"/>
                      <a:pt x="177419" y="383032"/>
                      <a:pt x="177419" y="543433"/>
                    </a:cubicBezTo>
                    <a:cubicBezTo>
                      <a:pt x="177419" y="639699"/>
                      <a:pt x="217297" y="697738"/>
                      <a:pt x="277241" y="697738"/>
                    </a:cubicBezTo>
                    <a:cubicBezTo>
                      <a:pt x="505714" y="697611"/>
                      <a:pt x="339344" y="0"/>
                      <a:pt x="800735" y="0"/>
                    </a:cubicBezTo>
                    <a:cubicBezTo>
                      <a:pt x="1038098" y="0"/>
                      <a:pt x="1151128" y="182372"/>
                      <a:pt x="1151128" y="380873"/>
                    </a:cubicBezTo>
                    <a:cubicBezTo>
                      <a:pt x="1151128" y="565277"/>
                      <a:pt x="1117854" y="653542"/>
                      <a:pt x="1080135" y="717677"/>
                    </a:cubicBezTo>
                    <a:cubicBezTo>
                      <a:pt x="1071245" y="735711"/>
                      <a:pt x="1060196" y="755777"/>
                      <a:pt x="1060196" y="773811"/>
                    </a:cubicBezTo>
                    <a:cubicBezTo>
                      <a:pt x="1060196" y="795909"/>
                      <a:pt x="1084580" y="813943"/>
                      <a:pt x="1137793" y="819912"/>
                    </a:cubicBezTo>
                    <a:lnTo>
                      <a:pt x="1137793" y="980313"/>
                    </a:lnTo>
                    <a:lnTo>
                      <a:pt x="740791" y="980313"/>
                    </a:lnTo>
                    <a:cubicBezTo>
                      <a:pt x="736346" y="928243"/>
                      <a:pt x="731901" y="874014"/>
                      <a:pt x="729742" y="821944"/>
                    </a:cubicBezTo>
                    <a:cubicBezTo>
                      <a:pt x="887222" y="791845"/>
                      <a:pt x="978154" y="607441"/>
                      <a:pt x="978154" y="434975"/>
                    </a:cubicBezTo>
                    <a:cubicBezTo>
                      <a:pt x="978154" y="340741"/>
                      <a:pt x="929386" y="284607"/>
                      <a:pt x="860552" y="284607"/>
                    </a:cubicBezTo>
                    <a:cubicBezTo>
                      <a:pt x="723011" y="284607"/>
                      <a:pt x="738505" y="495173"/>
                      <a:pt x="674243" y="707644"/>
                    </a:cubicBezTo>
                    <a:cubicBezTo>
                      <a:pt x="616585" y="904240"/>
                      <a:pt x="510159" y="980313"/>
                      <a:pt x="334899" y="980313"/>
                    </a:cubicBezTo>
                    <a:cubicBezTo>
                      <a:pt x="133096" y="980313"/>
                      <a:pt x="0" y="845947"/>
                      <a:pt x="0" y="615442"/>
                    </a:cubicBezTo>
                    <a:cubicBezTo>
                      <a:pt x="0" y="422910"/>
                      <a:pt x="93091" y="314706"/>
                      <a:pt x="93091" y="264668"/>
                    </a:cubicBezTo>
                    <a:cubicBezTo>
                      <a:pt x="93091" y="232537"/>
                      <a:pt x="73152" y="218567"/>
                      <a:pt x="19939" y="208534"/>
                    </a:cubicBezTo>
                    <a:lnTo>
                      <a:pt x="19939" y="58166"/>
                    </a:ln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 rot="0">
              <a:off x="613295" y="3018945"/>
              <a:ext cx="1228988" cy="2252059"/>
              <a:chOff x="0" y="0"/>
              <a:chExt cx="1137831" cy="208501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403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784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785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185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13" name="Group 13"/>
            <p:cNvGrpSpPr>
              <a:grpSpLocks noChangeAspect="1"/>
            </p:cNvGrpSpPr>
            <p:nvPr/>
          </p:nvGrpSpPr>
          <p:grpSpPr>
            <a:xfrm rot="0">
              <a:off x="613295" y="6989119"/>
              <a:ext cx="1228988" cy="2252059"/>
              <a:chOff x="0" y="0"/>
              <a:chExt cx="1137831" cy="20850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276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911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912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312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</p:grpSp>
      <p:sp>
        <p:nvSpPr>
          <p:cNvPr id="15" name="TextBox 15"/>
          <p:cNvSpPr txBox="1"/>
          <p:nvPr/>
        </p:nvSpPr>
        <p:spPr>
          <a:xfrm>
            <a:off x="277033" y="304236"/>
            <a:ext cx="1918395" cy="6975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French fries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Vegetable bowl 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(self-service)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Mama’s Coleslaw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Onion rings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+ extra cheese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+ extra bacon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Mama’s tartar sauce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Mama’s ketchup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BBQ Mexican spicy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Honey mustard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Signature mayo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Herb mayo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Smoky mayo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Chilli mayo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Raspberry brownies 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(gluten-free)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Coconut cake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2630"/>
              </a:lnSpc>
              <a:spcBef>
                <a:spcPct val="0"/>
              </a:spcBef>
            </a:pPr>
            <a:r>
              <a:rPr lang="en-US" sz="14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Poppy seed cake</a:t>
            </a:r>
            <a:endParaRPr lang="en-US" sz="14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594746" y="329318"/>
            <a:ext cx="1463703" cy="6930883"/>
            <a:chOff x="0" y="0"/>
            <a:chExt cx="1951604" cy="9241178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 rot="0">
              <a:off x="589334" y="5424122"/>
              <a:ext cx="1293679" cy="1390213"/>
              <a:chOff x="0" y="0"/>
              <a:chExt cx="1197724" cy="128709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341"/>
                    </a:moveTo>
                    <a:cubicBezTo>
                      <a:pt x="669798" y="817880"/>
                      <a:pt x="683133" y="960247"/>
                      <a:pt x="847217" y="960247"/>
                    </a:cubicBezTo>
                    <a:cubicBezTo>
                      <a:pt x="922655" y="960247"/>
                      <a:pt x="978027" y="914146"/>
                      <a:pt x="978027" y="811911"/>
                    </a:cubicBezTo>
                    <a:cubicBezTo>
                      <a:pt x="978027" y="705612"/>
                      <a:pt x="904875" y="613410"/>
                      <a:pt x="809498" y="569341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223"/>
                    </a:cubicBezTo>
                    <a:cubicBezTo>
                      <a:pt x="221869" y="958088"/>
                      <a:pt x="252857" y="905891"/>
                      <a:pt x="332740" y="905891"/>
                    </a:cubicBezTo>
                    <a:cubicBezTo>
                      <a:pt x="423672" y="905891"/>
                      <a:pt x="481330" y="959993"/>
                      <a:pt x="481330" y="1066292"/>
                    </a:cubicBezTo>
                    <a:cubicBezTo>
                      <a:pt x="481330" y="1172591"/>
                      <a:pt x="425831" y="1224915"/>
                      <a:pt x="310515" y="1224915"/>
                    </a:cubicBezTo>
                    <a:cubicBezTo>
                      <a:pt x="146431" y="1224915"/>
                      <a:pt x="0" y="1046480"/>
                      <a:pt x="0" y="733806"/>
                    </a:cubicBezTo>
                    <a:cubicBezTo>
                      <a:pt x="0" y="487172"/>
                      <a:pt x="84328" y="228600"/>
                      <a:pt x="401447" y="228600"/>
                    </a:cubicBezTo>
                    <a:close/>
                  </a:path>
                </a:pathLst>
              </a:custGeom>
              <a:solidFill>
                <a:srgbClr val="FF0A0A">
                  <a:alpha val="51765"/>
                </a:srgbClr>
              </a:solidFill>
            </p:spPr>
          </p:sp>
        </p:grp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 rot="0">
              <a:off x="0" y="0"/>
              <a:ext cx="1951604" cy="2921928"/>
              <a:chOff x="0" y="0"/>
              <a:chExt cx="1806842" cy="270520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545592" y="1354455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468"/>
                    </a:moveTo>
                    <a:cubicBezTo>
                      <a:pt x="669798" y="818134"/>
                      <a:pt x="683133" y="960374"/>
                      <a:pt x="847217" y="960374"/>
                    </a:cubicBezTo>
                    <a:cubicBezTo>
                      <a:pt x="922655" y="960374"/>
                      <a:pt x="978027" y="914273"/>
                      <a:pt x="978027" y="812038"/>
                    </a:cubicBezTo>
                    <a:cubicBezTo>
                      <a:pt x="978027" y="705739"/>
                      <a:pt x="904875" y="613537"/>
                      <a:pt x="809498" y="569468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350"/>
                    </a:cubicBezTo>
                    <a:cubicBezTo>
                      <a:pt x="221869" y="958215"/>
                      <a:pt x="252857" y="906018"/>
                      <a:pt x="332740" y="906018"/>
                    </a:cubicBezTo>
                    <a:cubicBezTo>
                      <a:pt x="423672" y="906018"/>
                      <a:pt x="481330" y="960120"/>
                      <a:pt x="481330" y="1066419"/>
                    </a:cubicBezTo>
                    <a:cubicBezTo>
                      <a:pt x="481330" y="1172718"/>
                      <a:pt x="425831" y="1224788"/>
                      <a:pt x="310515" y="1224788"/>
                    </a:cubicBezTo>
                    <a:cubicBezTo>
                      <a:pt x="146431" y="1224788"/>
                      <a:pt x="0" y="1046353"/>
                      <a:pt x="0" y="733552"/>
                    </a:cubicBezTo>
                    <a:cubicBezTo>
                      <a:pt x="0" y="486918"/>
                      <a:pt x="84328" y="228346"/>
                      <a:pt x="401447" y="228346"/>
                    </a:cubicBezTo>
                    <a:close/>
                  </a:path>
                </a:pathLst>
              </a:custGeom>
              <a:solidFill>
                <a:srgbClr val="FF0A0A">
                  <a:alpha val="51765"/>
                </a:srgbClr>
              </a:solidFill>
            </p:spPr>
          </p:sp>
          <p:sp>
            <p:nvSpPr>
              <p:cNvPr id="7" name="Freeform 7"/>
              <p:cNvSpPr/>
              <p:nvPr/>
            </p:nvSpPr>
            <p:spPr>
              <a:xfrm>
                <a:off x="63500" y="1109980"/>
                <a:ext cx="714248" cy="374904"/>
              </a:xfrm>
              <a:custGeom>
                <a:avLst/>
                <a:gdLst/>
                <a:ahLst/>
                <a:cxnLst/>
                <a:rect l="l" t="t" r="r" b="b"/>
                <a:pathLst>
                  <a:path w="714248" h="374904">
                    <a:moveTo>
                      <a:pt x="95377" y="28067"/>
                    </a:moveTo>
                    <a:cubicBezTo>
                      <a:pt x="161925" y="148336"/>
                      <a:pt x="232918" y="186436"/>
                      <a:pt x="301625" y="186436"/>
                    </a:cubicBezTo>
                    <a:cubicBezTo>
                      <a:pt x="332613" y="186436"/>
                      <a:pt x="348234" y="176403"/>
                      <a:pt x="348234" y="152400"/>
                    </a:cubicBezTo>
                    <a:cubicBezTo>
                      <a:pt x="348234" y="50165"/>
                      <a:pt x="410337" y="0"/>
                      <a:pt x="523494" y="0"/>
                    </a:cubicBezTo>
                    <a:cubicBezTo>
                      <a:pt x="643255" y="0"/>
                      <a:pt x="714248" y="74168"/>
                      <a:pt x="714248" y="178435"/>
                    </a:cubicBezTo>
                    <a:cubicBezTo>
                      <a:pt x="714248" y="300736"/>
                      <a:pt x="623316" y="374904"/>
                      <a:pt x="470281" y="374904"/>
                    </a:cubicBezTo>
                    <a:cubicBezTo>
                      <a:pt x="232918" y="374904"/>
                      <a:pt x="106553" y="272669"/>
                      <a:pt x="0" y="78232"/>
                    </a:cubicBezTo>
                    <a:close/>
                  </a:path>
                </a:pathLst>
              </a:custGeom>
              <a:solidFill>
                <a:srgbClr val="FF0A0A">
                  <a:alpha val="51765"/>
                </a:srgbClr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567817" y="63500"/>
                <a:ext cx="1151128" cy="980313"/>
              </a:xfrm>
              <a:custGeom>
                <a:avLst/>
                <a:gdLst/>
                <a:ahLst/>
                <a:cxnLst/>
                <a:rect l="l" t="t" r="r" b="b"/>
                <a:pathLst>
                  <a:path w="1151128" h="980313">
                    <a:moveTo>
                      <a:pt x="405892" y="58166"/>
                    </a:moveTo>
                    <a:lnTo>
                      <a:pt x="421386" y="220599"/>
                    </a:lnTo>
                    <a:cubicBezTo>
                      <a:pt x="246126" y="252730"/>
                      <a:pt x="177419" y="383032"/>
                      <a:pt x="177419" y="543433"/>
                    </a:cubicBezTo>
                    <a:cubicBezTo>
                      <a:pt x="177419" y="639699"/>
                      <a:pt x="217297" y="697738"/>
                      <a:pt x="277241" y="697738"/>
                    </a:cubicBezTo>
                    <a:cubicBezTo>
                      <a:pt x="505714" y="697611"/>
                      <a:pt x="339344" y="0"/>
                      <a:pt x="800735" y="0"/>
                    </a:cubicBezTo>
                    <a:cubicBezTo>
                      <a:pt x="1038098" y="0"/>
                      <a:pt x="1151128" y="182372"/>
                      <a:pt x="1151128" y="380873"/>
                    </a:cubicBezTo>
                    <a:cubicBezTo>
                      <a:pt x="1151128" y="565277"/>
                      <a:pt x="1117854" y="653542"/>
                      <a:pt x="1080135" y="717677"/>
                    </a:cubicBezTo>
                    <a:cubicBezTo>
                      <a:pt x="1071245" y="735711"/>
                      <a:pt x="1060196" y="755777"/>
                      <a:pt x="1060196" y="773811"/>
                    </a:cubicBezTo>
                    <a:cubicBezTo>
                      <a:pt x="1060196" y="795909"/>
                      <a:pt x="1084580" y="813943"/>
                      <a:pt x="1137793" y="819912"/>
                    </a:cubicBezTo>
                    <a:lnTo>
                      <a:pt x="1137793" y="980313"/>
                    </a:lnTo>
                    <a:lnTo>
                      <a:pt x="740791" y="980313"/>
                    </a:lnTo>
                    <a:cubicBezTo>
                      <a:pt x="736346" y="928243"/>
                      <a:pt x="731901" y="874014"/>
                      <a:pt x="729742" y="821944"/>
                    </a:cubicBezTo>
                    <a:cubicBezTo>
                      <a:pt x="887222" y="791845"/>
                      <a:pt x="978154" y="607441"/>
                      <a:pt x="978154" y="434975"/>
                    </a:cubicBezTo>
                    <a:cubicBezTo>
                      <a:pt x="978154" y="340741"/>
                      <a:pt x="929386" y="284607"/>
                      <a:pt x="860552" y="284607"/>
                    </a:cubicBezTo>
                    <a:cubicBezTo>
                      <a:pt x="723011" y="284607"/>
                      <a:pt x="738505" y="495173"/>
                      <a:pt x="674243" y="707644"/>
                    </a:cubicBezTo>
                    <a:cubicBezTo>
                      <a:pt x="616585" y="904240"/>
                      <a:pt x="510159" y="980313"/>
                      <a:pt x="334899" y="980313"/>
                    </a:cubicBezTo>
                    <a:cubicBezTo>
                      <a:pt x="133096" y="980313"/>
                      <a:pt x="0" y="845947"/>
                      <a:pt x="0" y="615442"/>
                    </a:cubicBezTo>
                    <a:cubicBezTo>
                      <a:pt x="0" y="422910"/>
                      <a:pt x="93091" y="314706"/>
                      <a:pt x="93091" y="264668"/>
                    </a:cubicBezTo>
                    <a:cubicBezTo>
                      <a:pt x="93091" y="232537"/>
                      <a:pt x="73152" y="218567"/>
                      <a:pt x="19939" y="208534"/>
                    </a:cubicBezTo>
                    <a:lnTo>
                      <a:pt x="19939" y="58166"/>
                    </a:lnTo>
                    <a:close/>
                  </a:path>
                </a:pathLst>
              </a:custGeom>
              <a:solidFill>
                <a:srgbClr val="FF0A0A">
                  <a:alpha val="51765"/>
                </a:srgbClr>
              </a:solidFill>
            </p:spPr>
          </p:sp>
        </p:grp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 rot="0">
              <a:off x="613295" y="3018945"/>
              <a:ext cx="1228988" cy="2252059"/>
              <a:chOff x="0" y="0"/>
              <a:chExt cx="1137831" cy="208501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403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784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785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185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FF0A0A">
                  <a:alpha val="51765"/>
                </a:srgbClr>
              </a:solidFill>
            </p:spPr>
          </p:sp>
        </p:grp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 rot="0">
              <a:off x="613295" y="6989119"/>
              <a:ext cx="1228988" cy="2252059"/>
              <a:chOff x="0" y="0"/>
              <a:chExt cx="1137831" cy="208501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276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911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912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312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FF0A0A">
                  <a:alpha val="51765"/>
                </a:srgbClr>
              </a:solidFill>
            </p:spPr>
          </p:sp>
        </p:grpSp>
      </p:grpSp>
      <p:sp>
        <p:nvSpPr>
          <p:cNvPr id="13" name="Freeform 13"/>
          <p:cNvSpPr/>
          <p:nvPr/>
        </p:nvSpPr>
        <p:spPr>
          <a:xfrm>
            <a:off x="-327368" y="4772410"/>
            <a:ext cx="2121408" cy="2487792"/>
          </a:xfrm>
          <a:custGeom>
            <a:avLst/>
            <a:gdLst/>
            <a:ahLst/>
            <a:cxnLst/>
            <a:rect l="l" t="t" r="r" b="b"/>
            <a:pathLst>
              <a:path w="2121408" h="2487792">
                <a:moveTo>
                  <a:pt x="0" y="0"/>
                </a:moveTo>
                <a:lnTo>
                  <a:pt x="2121408" y="0"/>
                </a:lnTo>
                <a:lnTo>
                  <a:pt x="2121408" y="2487792"/>
                </a:lnTo>
                <a:lnTo>
                  <a:pt x="0" y="248779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36123" y="351155"/>
            <a:ext cx="3458623" cy="6858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 b="1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Káva:</a:t>
            </a:r>
            <a:endParaRPr lang="en-US" sz="1100" b="1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Espresso 30ml (aj decaf)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Espresso lungo 60ml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Cappuccino</a:t>
            </a: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7</a:t>
            </a: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190 ml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Caffe latte </a:t>
            </a: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7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Čaj podľa výberu 350ml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1540"/>
              </a:lnSpc>
            </a:pPr>
            <a:r>
              <a:rPr lang="en-US" sz="1100" b="1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Limonády</a:t>
            </a:r>
            <a:endParaRPr lang="en-US" sz="1100" b="1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Mango + marakuja 350ml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Granátové jablko + malina 350ml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1540"/>
              </a:lnSpc>
            </a:pPr>
            <a:r>
              <a:rPr lang="en-US" sz="1100" b="1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Nealko:</a:t>
            </a:r>
            <a:endParaRPr lang="en-US" sz="1100" b="1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Sóda 100ml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Kofola originál čapovaná 0,3l / 0,5l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Pomarančový džús fresh 100ml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Voda Romerquelle 330ml 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Voda Romerquelle 750ml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Coca-cola /zero 330ml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Fanta 330ml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Sprite 330ml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Tonic Kinley 250ml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Cappy džús</a:t>
            </a: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250ml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Red Bull 250ml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1540"/>
              </a:lnSpc>
            </a:pPr>
            <a:r>
              <a:rPr lang="en-US" sz="1100" b="1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Alko:</a:t>
            </a:r>
            <a:endParaRPr lang="en-US" sz="1100" b="1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Mojito 340ml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Bavorák fernet citrus 300ml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Prosecco 0,1l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Víno červené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712470" lvl="3" indent="-177800" algn="l">
              <a:lnSpc>
                <a:spcPts val="1540"/>
              </a:lnSpc>
              <a:buFont typeface="Arial" panose="020B0604020202020204"/>
              <a:buChar char="￭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Frankovka modrá 0,1l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Víno biele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712470" lvl="3" indent="-177800" algn="l">
              <a:lnSpc>
                <a:spcPts val="1540"/>
              </a:lnSpc>
              <a:buFont typeface="Arial" panose="020B0604020202020204"/>
              <a:buChar char="￭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Tramín červený 0,1l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Pivo Plzeň čapované 0,3l / 0,5l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Plzeň flašková 0,5l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Birell pomelo-grep 0,3l / 0,5l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1540"/>
              </a:lnSpc>
            </a:pPr>
            <a:r>
              <a:rPr lang="en-US" sz="1100" b="1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Destiláty:</a:t>
            </a:r>
            <a:endParaRPr lang="en-US" sz="1100" b="1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Slivovica Jelínek 40ml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Finlandia 40ml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Rum Diplomatico 40ml 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246337" y="351155"/>
            <a:ext cx="1080261" cy="6858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40"/>
              </a:lnSpc>
            </a:p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2,20€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2,20€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3,20€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3,80€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3€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4€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4€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0,50€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1,70 €/2,40€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2,60€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3€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5€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3,30€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3,30€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3,30€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2,60€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2,60€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2,90€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7€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5,50€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2,80€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2,50€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2,50€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2,20€/2,80€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2,90€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2,20€/2,90€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4€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4€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5,80€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594746" y="329318"/>
            <a:ext cx="1463703" cy="6930883"/>
            <a:chOff x="0" y="0"/>
            <a:chExt cx="1951604" cy="9241178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 rot="0">
              <a:off x="589334" y="5424122"/>
              <a:ext cx="1293679" cy="1390213"/>
              <a:chOff x="0" y="0"/>
              <a:chExt cx="1197724" cy="128709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341"/>
                    </a:moveTo>
                    <a:cubicBezTo>
                      <a:pt x="669798" y="817880"/>
                      <a:pt x="683133" y="960247"/>
                      <a:pt x="847217" y="960247"/>
                    </a:cubicBezTo>
                    <a:cubicBezTo>
                      <a:pt x="922655" y="960247"/>
                      <a:pt x="978027" y="914146"/>
                      <a:pt x="978027" y="811911"/>
                    </a:cubicBezTo>
                    <a:cubicBezTo>
                      <a:pt x="978027" y="705612"/>
                      <a:pt x="904875" y="613410"/>
                      <a:pt x="809498" y="569341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223"/>
                    </a:cubicBezTo>
                    <a:cubicBezTo>
                      <a:pt x="221869" y="958088"/>
                      <a:pt x="252857" y="905891"/>
                      <a:pt x="332740" y="905891"/>
                    </a:cubicBezTo>
                    <a:cubicBezTo>
                      <a:pt x="423672" y="905891"/>
                      <a:pt x="481330" y="959993"/>
                      <a:pt x="481330" y="1066292"/>
                    </a:cubicBezTo>
                    <a:cubicBezTo>
                      <a:pt x="481330" y="1172591"/>
                      <a:pt x="425831" y="1224915"/>
                      <a:pt x="310515" y="1224915"/>
                    </a:cubicBezTo>
                    <a:cubicBezTo>
                      <a:pt x="146431" y="1224915"/>
                      <a:pt x="0" y="1046480"/>
                      <a:pt x="0" y="733806"/>
                    </a:cubicBezTo>
                    <a:cubicBezTo>
                      <a:pt x="0" y="487172"/>
                      <a:pt x="84328" y="228600"/>
                      <a:pt x="401447" y="228600"/>
                    </a:cubicBezTo>
                    <a:close/>
                  </a:path>
                </a:pathLst>
              </a:custGeom>
              <a:solidFill>
                <a:srgbClr val="FF0A0A">
                  <a:alpha val="51765"/>
                </a:srgbClr>
              </a:solidFill>
            </p:spPr>
          </p:sp>
        </p:grp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 rot="0">
              <a:off x="0" y="0"/>
              <a:ext cx="1951604" cy="2921928"/>
              <a:chOff x="0" y="0"/>
              <a:chExt cx="1806842" cy="270520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545592" y="1354455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468"/>
                    </a:moveTo>
                    <a:cubicBezTo>
                      <a:pt x="669798" y="818134"/>
                      <a:pt x="683133" y="960374"/>
                      <a:pt x="847217" y="960374"/>
                    </a:cubicBezTo>
                    <a:cubicBezTo>
                      <a:pt x="922655" y="960374"/>
                      <a:pt x="978027" y="914273"/>
                      <a:pt x="978027" y="812038"/>
                    </a:cubicBezTo>
                    <a:cubicBezTo>
                      <a:pt x="978027" y="705739"/>
                      <a:pt x="904875" y="613537"/>
                      <a:pt x="809498" y="569468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350"/>
                    </a:cubicBezTo>
                    <a:cubicBezTo>
                      <a:pt x="221869" y="958215"/>
                      <a:pt x="252857" y="906018"/>
                      <a:pt x="332740" y="906018"/>
                    </a:cubicBezTo>
                    <a:cubicBezTo>
                      <a:pt x="423672" y="906018"/>
                      <a:pt x="481330" y="960120"/>
                      <a:pt x="481330" y="1066419"/>
                    </a:cubicBezTo>
                    <a:cubicBezTo>
                      <a:pt x="481330" y="1172718"/>
                      <a:pt x="425831" y="1224788"/>
                      <a:pt x="310515" y="1224788"/>
                    </a:cubicBezTo>
                    <a:cubicBezTo>
                      <a:pt x="146431" y="1224788"/>
                      <a:pt x="0" y="1046353"/>
                      <a:pt x="0" y="733552"/>
                    </a:cubicBezTo>
                    <a:cubicBezTo>
                      <a:pt x="0" y="486918"/>
                      <a:pt x="84328" y="228346"/>
                      <a:pt x="401447" y="228346"/>
                    </a:cubicBezTo>
                    <a:close/>
                  </a:path>
                </a:pathLst>
              </a:custGeom>
              <a:solidFill>
                <a:srgbClr val="FF0A0A">
                  <a:alpha val="51765"/>
                </a:srgbClr>
              </a:solidFill>
            </p:spPr>
          </p:sp>
          <p:sp>
            <p:nvSpPr>
              <p:cNvPr id="7" name="Freeform 7"/>
              <p:cNvSpPr/>
              <p:nvPr/>
            </p:nvSpPr>
            <p:spPr>
              <a:xfrm>
                <a:off x="63500" y="1109980"/>
                <a:ext cx="714248" cy="374904"/>
              </a:xfrm>
              <a:custGeom>
                <a:avLst/>
                <a:gdLst/>
                <a:ahLst/>
                <a:cxnLst/>
                <a:rect l="l" t="t" r="r" b="b"/>
                <a:pathLst>
                  <a:path w="714248" h="374904">
                    <a:moveTo>
                      <a:pt x="95377" y="28067"/>
                    </a:moveTo>
                    <a:cubicBezTo>
                      <a:pt x="161925" y="148336"/>
                      <a:pt x="232918" y="186436"/>
                      <a:pt x="301625" y="186436"/>
                    </a:cubicBezTo>
                    <a:cubicBezTo>
                      <a:pt x="332613" y="186436"/>
                      <a:pt x="348234" y="176403"/>
                      <a:pt x="348234" y="152400"/>
                    </a:cubicBezTo>
                    <a:cubicBezTo>
                      <a:pt x="348234" y="50165"/>
                      <a:pt x="410337" y="0"/>
                      <a:pt x="523494" y="0"/>
                    </a:cubicBezTo>
                    <a:cubicBezTo>
                      <a:pt x="643255" y="0"/>
                      <a:pt x="714248" y="74168"/>
                      <a:pt x="714248" y="178435"/>
                    </a:cubicBezTo>
                    <a:cubicBezTo>
                      <a:pt x="714248" y="300736"/>
                      <a:pt x="623316" y="374904"/>
                      <a:pt x="470281" y="374904"/>
                    </a:cubicBezTo>
                    <a:cubicBezTo>
                      <a:pt x="232918" y="374904"/>
                      <a:pt x="106553" y="272669"/>
                      <a:pt x="0" y="78232"/>
                    </a:cubicBezTo>
                    <a:close/>
                  </a:path>
                </a:pathLst>
              </a:custGeom>
              <a:solidFill>
                <a:srgbClr val="FF0A0A">
                  <a:alpha val="51765"/>
                </a:srgbClr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567817" y="63500"/>
                <a:ext cx="1151128" cy="980313"/>
              </a:xfrm>
              <a:custGeom>
                <a:avLst/>
                <a:gdLst/>
                <a:ahLst/>
                <a:cxnLst/>
                <a:rect l="l" t="t" r="r" b="b"/>
                <a:pathLst>
                  <a:path w="1151128" h="980313">
                    <a:moveTo>
                      <a:pt x="405892" y="58166"/>
                    </a:moveTo>
                    <a:lnTo>
                      <a:pt x="421386" y="220599"/>
                    </a:lnTo>
                    <a:cubicBezTo>
                      <a:pt x="246126" y="252730"/>
                      <a:pt x="177419" y="383032"/>
                      <a:pt x="177419" y="543433"/>
                    </a:cubicBezTo>
                    <a:cubicBezTo>
                      <a:pt x="177419" y="639699"/>
                      <a:pt x="217297" y="697738"/>
                      <a:pt x="277241" y="697738"/>
                    </a:cubicBezTo>
                    <a:cubicBezTo>
                      <a:pt x="505714" y="697611"/>
                      <a:pt x="339344" y="0"/>
                      <a:pt x="800735" y="0"/>
                    </a:cubicBezTo>
                    <a:cubicBezTo>
                      <a:pt x="1038098" y="0"/>
                      <a:pt x="1151128" y="182372"/>
                      <a:pt x="1151128" y="380873"/>
                    </a:cubicBezTo>
                    <a:cubicBezTo>
                      <a:pt x="1151128" y="565277"/>
                      <a:pt x="1117854" y="653542"/>
                      <a:pt x="1080135" y="717677"/>
                    </a:cubicBezTo>
                    <a:cubicBezTo>
                      <a:pt x="1071245" y="735711"/>
                      <a:pt x="1060196" y="755777"/>
                      <a:pt x="1060196" y="773811"/>
                    </a:cubicBezTo>
                    <a:cubicBezTo>
                      <a:pt x="1060196" y="795909"/>
                      <a:pt x="1084580" y="813943"/>
                      <a:pt x="1137793" y="819912"/>
                    </a:cubicBezTo>
                    <a:lnTo>
                      <a:pt x="1137793" y="980313"/>
                    </a:lnTo>
                    <a:lnTo>
                      <a:pt x="740791" y="980313"/>
                    </a:lnTo>
                    <a:cubicBezTo>
                      <a:pt x="736346" y="928243"/>
                      <a:pt x="731901" y="874014"/>
                      <a:pt x="729742" y="821944"/>
                    </a:cubicBezTo>
                    <a:cubicBezTo>
                      <a:pt x="887222" y="791845"/>
                      <a:pt x="978154" y="607441"/>
                      <a:pt x="978154" y="434975"/>
                    </a:cubicBezTo>
                    <a:cubicBezTo>
                      <a:pt x="978154" y="340741"/>
                      <a:pt x="929386" y="284607"/>
                      <a:pt x="860552" y="284607"/>
                    </a:cubicBezTo>
                    <a:cubicBezTo>
                      <a:pt x="723011" y="284607"/>
                      <a:pt x="738505" y="495173"/>
                      <a:pt x="674243" y="707644"/>
                    </a:cubicBezTo>
                    <a:cubicBezTo>
                      <a:pt x="616585" y="904240"/>
                      <a:pt x="510159" y="980313"/>
                      <a:pt x="334899" y="980313"/>
                    </a:cubicBezTo>
                    <a:cubicBezTo>
                      <a:pt x="133096" y="980313"/>
                      <a:pt x="0" y="845947"/>
                      <a:pt x="0" y="615442"/>
                    </a:cubicBezTo>
                    <a:cubicBezTo>
                      <a:pt x="0" y="422910"/>
                      <a:pt x="93091" y="314706"/>
                      <a:pt x="93091" y="264668"/>
                    </a:cubicBezTo>
                    <a:cubicBezTo>
                      <a:pt x="93091" y="232537"/>
                      <a:pt x="73152" y="218567"/>
                      <a:pt x="19939" y="208534"/>
                    </a:cubicBezTo>
                    <a:lnTo>
                      <a:pt x="19939" y="58166"/>
                    </a:lnTo>
                    <a:close/>
                  </a:path>
                </a:pathLst>
              </a:custGeom>
              <a:solidFill>
                <a:srgbClr val="FF0A0A">
                  <a:alpha val="51765"/>
                </a:srgbClr>
              </a:solidFill>
            </p:spPr>
          </p:sp>
        </p:grp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 rot="0">
              <a:off x="613295" y="3018945"/>
              <a:ext cx="1228988" cy="2252059"/>
              <a:chOff x="0" y="0"/>
              <a:chExt cx="1137831" cy="208501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403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784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785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185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FF0A0A">
                  <a:alpha val="51765"/>
                </a:srgbClr>
              </a:solidFill>
            </p:spPr>
          </p:sp>
        </p:grp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 rot="0">
              <a:off x="613295" y="6989119"/>
              <a:ext cx="1228988" cy="2252059"/>
              <a:chOff x="0" y="0"/>
              <a:chExt cx="1137831" cy="208501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276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911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912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312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FF0A0A">
                  <a:alpha val="51765"/>
                </a:srgbClr>
              </a:solidFill>
            </p:spPr>
          </p:sp>
        </p:grpSp>
      </p:grpSp>
      <p:sp>
        <p:nvSpPr>
          <p:cNvPr id="13" name="Freeform 13"/>
          <p:cNvSpPr/>
          <p:nvPr/>
        </p:nvSpPr>
        <p:spPr>
          <a:xfrm>
            <a:off x="-164005" y="5022259"/>
            <a:ext cx="2121408" cy="2487792"/>
          </a:xfrm>
          <a:custGeom>
            <a:avLst/>
            <a:gdLst/>
            <a:ahLst/>
            <a:cxnLst/>
            <a:rect l="l" t="t" r="r" b="b"/>
            <a:pathLst>
              <a:path w="2121408" h="2487792">
                <a:moveTo>
                  <a:pt x="0" y="0"/>
                </a:moveTo>
                <a:lnTo>
                  <a:pt x="2121408" y="0"/>
                </a:lnTo>
                <a:lnTo>
                  <a:pt x="2121408" y="2487792"/>
                </a:lnTo>
                <a:lnTo>
                  <a:pt x="0" y="248779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238314" y="772033"/>
            <a:ext cx="1080261" cy="6096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40"/>
              </a:lnSpc>
            </a:p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2,20€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2,20€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3,20€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3,80€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3€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4€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4€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0,50€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1,70 €/2,40€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2,60€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3€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5€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3,30€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3,30€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3,30€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2,60€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2,60€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2,90€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7€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5,50€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2,80€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2,50€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2,50€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2,20€/2,90€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2,90€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4€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4€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5,80€</a:t>
            </a:r>
            <a:endParaRPr lang="en-US" sz="1100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268225" y="772033"/>
            <a:ext cx="2969933" cy="6287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 b="1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Coffee:</a:t>
            </a:r>
            <a:endParaRPr lang="en-US" sz="1100" b="1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Espresso 30ml (also decaf)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Espresso lungo 60ml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Cappuccino</a:t>
            </a: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7</a:t>
            </a: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 190ml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Caffe latte</a:t>
            </a: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7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Tea of choice 350ml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1540"/>
              </a:lnSpc>
            </a:pPr>
            <a:r>
              <a:rPr lang="en-US" sz="1100" b="1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Lemonades:</a:t>
            </a:r>
            <a:endParaRPr lang="en-US" sz="1100" b="1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Mango + passion fruit 350ml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Pomegranate + raspberry 350ml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1540"/>
              </a:lnSpc>
            </a:pPr>
            <a:r>
              <a:rPr lang="en-US" sz="1100" b="1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Non-alcoholic drinks:</a:t>
            </a:r>
            <a:endParaRPr lang="en-US" sz="1100" b="1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Soda 100ml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Kofola Original draft 0.3l / 0.5l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Fresh orange juice 100ml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Romerquelle water 330ml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Romerquelle water 750ml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Coca-Cola / Zero 330ml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Fanta 330ml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Sprite 330ml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Kinley Tonic 250ml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Cappy juice 250ml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Red Bull 250ml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1540"/>
              </a:lnSpc>
            </a:pPr>
            <a:r>
              <a:rPr lang="en-US" sz="1100" b="1">
                <a:solidFill>
                  <a:srgbClr val="FF0A0A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Alcoholic drinks:</a:t>
            </a:r>
            <a:endParaRPr lang="en-US" sz="1100" b="1">
              <a:solidFill>
                <a:srgbClr val="FF0A0A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Mojito 340ml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Bavarian Fernet citrus 300ml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Prosecco 0.1l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Red wine – Frankovka modrá 0.1l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White wine – Tramín červený 0.1l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Draft Pilsner beer 0.3l / 0.5l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Bottled Pilsner beer 0.5l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Slivovitz Jelínek 40ml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Finlandia vodka 40ml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474980" lvl="2" indent="-158115" algn="l">
              <a:lnSpc>
                <a:spcPts val="1540"/>
              </a:lnSpc>
              <a:buFont typeface="Arial" panose="020B0604020202020204"/>
              <a:buChar char="⚬"/>
            </a:pPr>
            <a:r>
              <a:rPr lang="en-US" sz="1100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Diplomatico rum 40ml</a:t>
            </a:r>
            <a:endParaRPr lang="en-US" sz="1100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553753" y="329318"/>
            <a:ext cx="1463703" cy="6930883"/>
            <a:chOff x="0" y="0"/>
            <a:chExt cx="1951604" cy="9241178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 rot="0">
              <a:off x="589334" y="5424122"/>
              <a:ext cx="1293679" cy="1390213"/>
              <a:chOff x="0" y="0"/>
              <a:chExt cx="1197724" cy="128709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341"/>
                    </a:moveTo>
                    <a:cubicBezTo>
                      <a:pt x="669798" y="817880"/>
                      <a:pt x="683133" y="960247"/>
                      <a:pt x="847217" y="960247"/>
                    </a:cubicBezTo>
                    <a:cubicBezTo>
                      <a:pt x="922655" y="960247"/>
                      <a:pt x="978027" y="914146"/>
                      <a:pt x="978027" y="811911"/>
                    </a:cubicBezTo>
                    <a:cubicBezTo>
                      <a:pt x="978027" y="705612"/>
                      <a:pt x="904875" y="613410"/>
                      <a:pt x="809498" y="569341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223"/>
                    </a:cubicBezTo>
                    <a:cubicBezTo>
                      <a:pt x="221869" y="958088"/>
                      <a:pt x="252857" y="905891"/>
                      <a:pt x="332740" y="905891"/>
                    </a:cubicBezTo>
                    <a:cubicBezTo>
                      <a:pt x="423672" y="905891"/>
                      <a:pt x="481330" y="959993"/>
                      <a:pt x="481330" y="1066292"/>
                    </a:cubicBezTo>
                    <a:cubicBezTo>
                      <a:pt x="481330" y="1172591"/>
                      <a:pt x="425831" y="1224915"/>
                      <a:pt x="310515" y="1224915"/>
                    </a:cubicBezTo>
                    <a:cubicBezTo>
                      <a:pt x="146431" y="1224915"/>
                      <a:pt x="0" y="1046480"/>
                      <a:pt x="0" y="733806"/>
                    </a:cubicBezTo>
                    <a:cubicBezTo>
                      <a:pt x="0" y="487172"/>
                      <a:pt x="84328" y="228600"/>
                      <a:pt x="401447" y="228600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 rot="0">
              <a:off x="0" y="0"/>
              <a:ext cx="1951604" cy="2921928"/>
              <a:chOff x="0" y="0"/>
              <a:chExt cx="1806842" cy="270520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545592" y="1354455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468"/>
                    </a:moveTo>
                    <a:cubicBezTo>
                      <a:pt x="669798" y="818134"/>
                      <a:pt x="683133" y="960374"/>
                      <a:pt x="847217" y="960374"/>
                    </a:cubicBezTo>
                    <a:cubicBezTo>
                      <a:pt x="922655" y="960374"/>
                      <a:pt x="978027" y="914273"/>
                      <a:pt x="978027" y="812038"/>
                    </a:cubicBezTo>
                    <a:cubicBezTo>
                      <a:pt x="978027" y="705739"/>
                      <a:pt x="904875" y="613537"/>
                      <a:pt x="809498" y="569468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350"/>
                    </a:cubicBezTo>
                    <a:cubicBezTo>
                      <a:pt x="221869" y="958215"/>
                      <a:pt x="252857" y="906018"/>
                      <a:pt x="332740" y="906018"/>
                    </a:cubicBezTo>
                    <a:cubicBezTo>
                      <a:pt x="423672" y="906018"/>
                      <a:pt x="481330" y="960120"/>
                      <a:pt x="481330" y="1066419"/>
                    </a:cubicBezTo>
                    <a:cubicBezTo>
                      <a:pt x="481330" y="1172718"/>
                      <a:pt x="425831" y="1224788"/>
                      <a:pt x="310515" y="1224788"/>
                    </a:cubicBezTo>
                    <a:cubicBezTo>
                      <a:pt x="146431" y="1224788"/>
                      <a:pt x="0" y="1046353"/>
                      <a:pt x="0" y="733552"/>
                    </a:cubicBezTo>
                    <a:cubicBezTo>
                      <a:pt x="0" y="486918"/>
                      <a:pt x="84328" y="228346"/>
                      <a:pt x="401447" y="228346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  <p:sp>
            <p:nvSpPr>
              <p:cNvPr id="7" name="Freeform 7"/>
              <p:cNvSpPr/>
              <p:nvPr/>
            </p:nvSpPr>
            <p:spPr>
              <a:xfrm>
                <a:off x="63500" y="1109980"/>
                <a:ext cx="714248" cy="374904"/>
              </a:xfrm>
              <a:custGeom>
                <a:avLst/>
                <a:gdLst/>
                <a:ahLst/>
                <a:cxnLst/>
                <a:rect l="l" t="t" r="r" b="b"/>
                <a:pathLst>
                  <a:path w="714248" h="374904">
                    <a:moveTo>
                      <a:pt x="95377" y="28067"/>
                    </a:moveTo>
                    <a:cubicBezTo>
                      <a:pt x="161925" y="148336"/>
                      <a:pt x="232918" y="186436"/>
                      <a:pt x="301625" y="186436"/>
                    </a:cubicBezTo>
                    <a:cubicBezTo>
                      <a:pt x="332613" y="186436"/>
                      <a:pt x="348234" y="176403"/>
                      <a:pt x="348234" y="152400"/>
                    </a:cubicBezTo>
                    <a:cubicBezTo>
                      <a:pt x="348234" y="50165"/>
                      <a:pt x="410337" y="0"/>
                      <a:pt x="523494" y="0"/>
                    </a:cubicBezTo>
                    <a:cubicBezTo>
                      <a:pt x="643255" y="0"/>
                      <a:pt x="714248" y="74168"/>
                      <a:pt x="714248" y="178435"/>
                    </a:cubicBezTo>
                    <a:cubicBezTo>
                      <a:pt x="714248" y="300736"/>
                      <a:pt x="623316" y="374904"/>
                      <a:pt x="470281" y="374904"/>
                    </a:cubicBezTo>
                    <a:cubicBezTo>
                      <a:pt x="232918" y="374904"/>
                      <a:pt x="106553" y="272669"/>
                      <a:pt x="0" y="78232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567817" y="63500"/>
                <a:ext cx="1151128" cy="980313"/>
              </a:xfrm>
              <a:custGeom>
                <a:avLst/>
                <a:gdLst/>
                <a:ahLst/>
                <a:cxnLst/>
                <a:rect l="l" t="t" r="r" b="b"/>
                <a:pathLst>
                  <a:path w="1151128" h="980313">
                    <a:moveTo>
                      <a:pt x="405892" y="58166"/>
                    </a:moveTo>
                    <a:lnTo>
                      <a:pt x="421386" y="220599"/>
                    </a:lnTo>
                    <a:cubicBezTo>
                      <a:pt x="246126" y="252730"/>
                      <a:pt x="177419" y="383032"/>
                      <a:pt x="177419" y="543433"/>
                    </a:cubicBezTo>
                    <a:cubicBezTo>
                      <a:pt x="177419" y="639699"/>
                      <a:pt x="217297" y="697738"/>
                      <a:pt x="277241" y="697738"/>
                    </a:cubicBezTo>
                    <a:cubicBezTo>
                      <a:pt x="505714" y="697611"/>
                      <a:pt x="339344" y="0"/>
                      <a:pt x="800735" y="0"/>
                    </a:cubicBezTo>
                    <a:cubicBezTo>
                      <a:pt x="1038098" y="0"/>
                      <a:pt x="1151128" y="182372"/>
                      <a:pt x="1151128" y="380873"/>
                    </a:cubicBezTo>
                    <a:cubicBezTo>
                      <a:pt x="1151128" y="565277"/>
                      <a:pt x="1117854" y="653542"/>
                      <a:pt x="1080135" y="717677"/>
                    </a:cubicBezTo>
                    <a:cubicBezTo>
                      <a:pt x="1071245" y="735711"/>
                      <a:pt x="1060196" y="755777"/>
                      <a:pt x="1060196" y="773811"/>
                    </a:cubicBezTo>
                    <a:cubicBezTo>
                      <a:pt x="1060196" y="795909"/>
                      <a:pt x="1084580" y="813943"/>
                      <a:pt x="1137793" y="819912"/>
                    </a:cubicBezTo>
                    <a:lnTo>
                      <a:pt x="1137793" y="980313"/>
                    </a:lnTo>
                    <a:lnTo>
                      <a:pt x="740791" y="980313"/>
                    </a:lnTo>
                    <a:cubicBezTo>
                      <a:pt x="736346" y="928243"/>
                      <a:pt x="731901" y="874014"/>
                      <a:pt x="729742" y="821944"/>
                    </a:cubicBezTo>
                    <a:cubicBezTo>
                      <a:pt x="887222" y="791845"/>
                      <a:pt x="978154" y="607441"/>
                      <a:pt x="978154" y="434975"/>
                    </a:cubicBezTo>
                    <a:cubicBezTo>
                      <a:pt x="978154" y="340741"/>
                      <a:pt x="929386" y="284607"/>
                      <a:pt x="860552" y="284607"/>
                    </a:cubicBezTo>
                    <a:cubicBezTo>
                      <a:pt x="723011" y="284607"/>
                      <a:pt x="738505" y="495173"/>
                      <a:pt x="674243" y="707644"/>
                    </a:cubicBezTo>
                    <a:cubicBezTo>
                      <a:pt x="616585" y="904240"/>
                      <a:pt x="510159" y="980313"/>
                      <a:pt x="334899" y="980313"/>
                    </a:cubicBezTo>
                    <a:cubicBezTo>
                      <a:pt x="133096" y="980313"/>
                      <a:pt x="0" y="845947"/>
                      <a:pt x="0" y="615442"/>
                    </a:cubicBezTo>
                    <a:cubicBezTo>
                      <a:pt x="0" y="422910"/>
                      <a:pt x="93091" y="314706"/>
                      <a:pt x="93091" y="264668"/>
                    </a:cubicBezTo>
                    <a:cubicBezTo>
                      <a:pt x="93091" y="232537"/>
                      <a:pt x="73152" y="218567"/>
                      <a:pt x="19939" y="208534"/>
                    </a:cubicBezTo>
                    <a:lnTo>
                      <a:pt x="19939" y="58166"/>
                    </a:ln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 rot="0">
              <a:off x="613295" y="3018945"/>
              <a:ext cx="1228988" cy="2252059"/>
              <a:chOff x="0" y="0"/>
              <a:chExt cx="1137831" cy="208501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403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784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785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185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 rot="0">
              <a:off x="613295" y="6989119"/>
              <a:ext cx="1228988" cy="2252059"/>
              <a:chOff x="0" y="0"/>
              <a:chExt cx="1137831" cy="208501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276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911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912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312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</p:grpSp>
      <p:sp>
        <p:nvSpPr>
          <p:cNvPr id="13" name="TextBox 13"/>
          <p:cNvSpPr txBox="1"/>
          <p:nvPr/>
        </p:nvSpPr>
        <p:spPr>
          <a:xfrm>
            <a:off x="523479" y="268206"/>
            <a:ext cx="3762126" cy="3171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20"/>
              </a:lnSpc>
            </a:pPr>
          </a:p>
          <a:p>
            <a:pPr algn="just">
              <a:lnSpc>
                <a:spcPts val="4455"/>
              </a:lnSpc>
            </a:pPr>
            <a:r>
              <a:rPr lang="en-US" sz="1780" b="1" spc="-57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Alergény:</a:t>
            </a:r>
            <a:endParaRPr lang="en-US" sz="1780" b="1" spc="-57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320040" lvl="1" indent="-160020" algn="just">
              <a:lnSpc>
                <a:spcPts val="3020"/>
              </a:lnSpc>
              <a:buFont typeface="Arial" panose="020B0604020202020204"/>
              <a:buChar char="•"/>
            </a:pPr>
            <a:r>
              <a:rPr lang="en-US" sz="1480" spc="-47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Mama’s Original Burger  1, 3, 7  </a:t>
            </a:r>
            <a:endParaRPr lang="en-US" sz="1480" spc="-47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marL="320040" lvl="1" indent="-160020" algn="just">
              <a:lnSpc>
                <a:spcPts val="3020"/>
              </a:lnSpc>
              <a:buFont typeface="Arial" panose="020B0604020202020204"/>
              <a:buChar char="•"/>
            </a:pPr>
            <a:r>
              <a:rPr lang="en-US" sz="1480" spc="-47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Mama’s Signature burger   1, 3, 7</a:t>
            </a:r>
            <a:endParaRPr lang="en-US" sz="1480" spc="-47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marL="320040" lvl="1" indent="-160020" algn="just">
              <a:lnSpc>
                <a:spcPts val="3020"/>
              </a:lnSpc>
              <a:buFont typeface="Arial" panose="020B0604020202020204"/>
              <a:buChar char="•"/>
            </a:pPr>
            <a:r>
              <a:rPr lang="en-US" sz="1480" spc="-47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Tripple Cheese Burger  1, 3, 7, 10</a:t>
            </a:r>
            <a:endParaRPr lang="en-US" sz="1480" spc="-47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marL="320040" lvl="1" indent="-160020" algn="just">
              <a:lnSpc>
                <a:spcPts val="3020"/>
              </a:lnSpc>
              <a:buFont typeface="Arial" panose="020B0604020202020204"/>
              <a:buChar char="•"/>
            </a:pPr>
            <a:r>
              <a:rPr lang="en-US" sz="1480" spc="-47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Magnific Burger   1, 3, 7</a:t>
            </a:r>
            <a:endParaRPr lang="en-US" sz="1480" spc="-47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marL="320040" lvl="1" indent="-160020" algn="just">
              <a:lnSpc>
                <a:spcPts val="3020"/>
              </a:lnSpc>
              <a:buFont typeface="Arial" panose="020B0604020202020204"/>
              <a:buChar char="•"/>
            </a:pPr>
            <a:r>
              <a:rPr lang="en-US" sz="1480" spc="-47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Mama’s Veggie burger   1, 3, 7</a:t>
            </a:r>
            <a:endParaRPr lang="en-US" sz="1480" spc="-47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just">
              <a:lnSpc>
                <a:spcPts val="2815"/>
              </a:lnSpc>
            </a:pPr>
          </a:p>
        </p:txBody>
      </p:sp>
      <p:sp>
        <p:nvSpPr>
          <p:cNvPr id="14" name="TextBox 14"/>
          <p:cNvSpPr txBox="1"/>
          <p:nvPr/>
        </p:nvSpPr>
        <p:spPr>
          <a:xfrm>
            <a:off x="523479" y="3193056"/>
            <a:ext cx="3762126" cy="1466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20"/>
              </a:lnSpc>
            </a:pPr>
          </a:p>
          <a:p>
            <a:pPr marL="320040" lvl="1" indent="-160020" algn="just">
              <a:lnSpc>
                <a:spcPts val="3020"/>
              </a:lnSpc>
              <a:buFont typeface="Arial" panose="020B0604020202020204"/>
              <a:buChar char="•"/>
            </a:pPr>
            <a:r>
              <a:rPr lang="en-US" sz="1480" spc="-47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Coleslaw šalát 3, 9, 7</a:t>
            </a:r>
            <a:endParaRPr lang="en-US" sz="1480" spc="-47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just">
              <a:lnSpc>
                <a:spcPts val="3030"/>
              </a:lnSpc>
            </a:pPr>
          </a:p>
          <a:p>
            <a:pPr algn="just">
              <a:lnSpc>
                <a:spcPts val="2815"/>
              </a:lnSpc>
            </a:pPr>
          </a:p>
        </p:txBody>
      </p:sp>
      <p:sp>
        <p:nvSpPr>
          <p:cNvPr id="15" name="AutoShape 15"/>
          <p:cNvSpPr/>
          <p:nvPr/>
        </p:nvSpPr>
        <p:spPr>
          <a:xfrm>
            <a:off x="530352" y="5953722"/>
            <a:ext cx="2781343" cy="0"/>
          </a:xfrm>
          <a:prstGeom prst="line">
            <a:avLst/>
          </a:prstGeom>
          <a:ln w="19050" cap="flat">
            <a:solidFill>
              <a:srgbClr val="FFFFFF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16" name="TextBox 16"/>
          <p:cNvSpPr txBox="1"/>
          <p:nvPr/>
        </p:nvSpPr>
        <p:spPr>
          <a:xfrm>
            <a:off x="530352" y="4405657"/>
            <a:ext cx="3762126" cy="1489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020"/>
              </a:lnSpc>
            </a:pPr>
            <a:r>
              <a:rPr lang="en-US" sz="1480" i="1" spc="-47">
                <a:solidFill>
                  <a:srgbClr val="FFFFFF"/>
                </a:solidFill>
                <a:latin typeface="Libre Baskerville Italics" panose="02000000000000000000"/>
                <a:ea typeface="Libre Baskerville Italics" panose="02000000000000000000"/>
                <a:cs typeface="Libre Baskerville Italics" panose="02000000000000000000"/>
                <a:sym typeface="Libre Baskerville Italics" panose="02000000000000000000"/>
              </a:rPr>
              <a:t>*Burger je možné pripraviť </a:t>
            </a:r>
            <a:endParaRPr lang="en-US" sz="1480" i="1" spc="-47">
              <a:solidFill>
                <a:srgbClr val="FFFFFF"/>
              </a:solidFill>
              <a:latin typeface="Libre Baskerville Italics" panose="02000000000000000000"/>
              <a:ea typeface="Libre Baskerville Italics" panose="02000000000000000000"/>
              <a:cs typeface="Libre Baskerville Italics" panose="02000000000000000000"/>
              <a:sym typeface="Libre Baskerville Italics" panose="02000000000000000000"/>
            </a:endParaRPr>
          </a:p>
          <a:p>
            <a:pPr algn="just">
              <a:lnSpc>
                <a:spcPts val="3020"/>
              </a:lnSpc>
            </a:pPr>
            <a:r>
              <a:rPr lang="en-US" sz="1480" i="1" spc="-47">
                <a:solidFill>
                  <a:srgbClr val="FFFFFF"/>
                </a:solidFill>
                <a:latin typeface="Libre Baskerville Italics" panose="02000000000000000000"/>
                <a:ea typeface="Libre Baskerville Italics" panose="02000000000000000000"/>
                <a:cs typeface="Libre Baskerville Italics" panose="02000000000000000000"/>
                <a:sym typeface="Libre Baskerville Italics" panose="02000000000000000000"/>
              </a:rPr>
              <a:t>  aj v bezlepkovej verzii + 1,5 €</a:t>
            </a:r>
            <a:endParaRPr lang="en-US" sz="1480" i="1" spc="-47">
              <a:solidFill>
                <a:srgbClr val="FFFFFF"/>
              </a:solidFill>
              <a:latin typeface="Libre Baskerville Italics" panose="02000000000000000000"/>
              <a:ea typeface="Libre Baskerville Italics" panose="02000000000000000000"/>
              <a:cs typeface="Libre Baskerville Italics" panose="02000000000000000000"/>
              <a:sym typeface="Libre Baskerville Italics" panose="02000000000000000000"/>
            </a:endParaRPr>
          </a:p>
          <a:p>
            <a:pPr algn="just">
              <a:lnSpc>
                <a:spcPts val="3020"/>
              </a:lnSpc>
            </a:pPr>
            <a:r>
              <a:rPr lang="en-US" sz="1480" i="1" spc="-47">
                <a:solidFill>
                  <a:srgbClr val="FFFFFF"/>
                </a:solidFill>
                <a:latin typeface="Libre Baskerville Italics" panose="02000000000000000000"/>
                <a:ea typeface="Libre Baskerville Italics" panose="02000000000000000000"/>
                <a:cs typeface="Libre Baskerville Italics" panose="02000000000000000000"/>
                <a:sym typeface="Libre Baskerville Italics" panose="02000000000000000000"/>
              </a:rPr>
              <a:t>  alebo vegetariánskej verzii + 2 €</a:t>
            </a:r>
            <a:endParaRPr lang="en-US" sz="1480" i="1" spc="-47">
              <a:solidFill>
                <a:srgbClr val="FFFFFF"/>
              </a:solidFill>
              <a:latin typeface="Libre Baskerville Italics" panose="02000000000000000000"/>
              <a:ea typeface="Libre Baskerville Italics" panose="02000000000000000000"/>
              <a:cs typeface="Libre Baskerville Italics" panose="02000000000000000000"/>
              <a:sym typeface="Libre Baskerville Italics" panose="02000000000000000000"/>
            </a:endParaRPr>
          </a:p>
          <a:p>
            <a:pPr algn="just">
              <a:lnSpc>
                <a:spcPts val="3020"/>
              </a:lnSpc>
            </a:pPr>
          </a:p>
        </p:txBody>
      </p:sp>
      <p:sp>
        <p:nvSpPr>
          <p:cNvPr id="17" name="AutoShape 17"/>
          <p:cNvSpPr/>
          <p:nvPr/>
        </p:nvSpPr>
        <p:spPr>
          <a:xfrm>
            <a:off x="523479" y="4194932"/>
            <a:ext cx="2781343" cy="0"/>
          </a:xfrm>
          <a:prstGeom prst="line">
            <a:avLst/>
          </a:prstGeom>
          <a:ln w="19050" cap="flat">
            <a:solidFill>
              <a:srgbClr val="FFFFFF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18" name="TextBox 18"/>
          <p:cNvSpPr txBox="1"/>
          <p:nvPr/>
        </p:nvSpPr>
        <p:spPr>
          <a:xfrm>
            <a:off x="530352" y="6096597"/>
            <a:ext cx="3762126" cy="727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20"/>
              </a:lnSpc>
            </a:pPr>
            <a:r>
              <a:rPr lang="en-US" sz="1480" b="1" spc="-47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Mäso nám dodáva Klouda s.r.o. </a:t>
            </a:r>
            <a:endParaRPr lang="en-US" sz="1480" b="1" spc="-47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algn="l">
              <a:lnSpc>
                <a:spcPts val="3020"/>
              </a:lnSpc>
            </a:pPr>
            <a:r>
              <a:rPr lang="en-US" sz="1480" b="1" spc="-47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z českého chovu.</a:t>
            </a:r>
            <a:endParaRPr lang="en-US" sz="1480" b="1" spc="-47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530352" y="3439753"/>
            <a:ext cx="2781343" cy="0"/>
          </a:xfrm>
          <a:prstGeom prst="line">
            <a:avLst/>
          </a:prstGeom>
          <a:ln w="19050" cap="flat">
            <a:solidFill>
              <a:srgbClr val="FFFFFF"/>
            </a:solidFill>
            <a:prstDash val="sysDash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0">
            <a:off x="3553753" y="329318"/>
            <a:ext cx="1463703" cy="6930883"/>
            <a:chOff x="0" y="0"/>
            <a:chExt cx="1951604" cy="9241178"/>
          </a:xfrm>
        </p:grpSpPr>
        <p:grpSp>
          <p:nvGrpSpPr>
            <p:cNvPr id="3" name="Group 3"/>
            <p:cNvGrpSpPr>
              <a:grpSpLocks noChangeAspect="1"/>
            </p:cNvGrpSpPr>
            <p:nvPr/>
          </p:nvGrpSpPr>
          <p:grpSpPr>
            <a:xfrm rot="0">
              <a:off x="589334" y="5424122"/>
              <a:ext cx="1293679" cy="1390213"/>
              <a:chOff x="0" y="0"/>
              <a:chExt cx="1197724" cy="128709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341"/>
                    </a:moveTo>
                    <a:cubicBezTo>
                      <a:pt x="669798" y="817880"/>
                      <a:pt x="683133" y="960247"/>
                      <a:pt x="847217" y="960247"/>
                    </a:cubicBezTo>
                    <a:cubicBezTo>
                      <a:pt x="922655" y="960247"/>
                      <a:pt x="978027" y="914146"/>
                      <a:pt x="978027" y="811911"/>
                    </a:cubicBezTo>
                    <a:cubicBezTo>
                      <a:pt x="978027" y="705612"/>
                      <a:pt x="904875" y="613410"/>
                      <a:pt x="809498" y="569341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223"/>
                    </a:cubicBezTo>
                    <a:cubicBezTo>
                      <a:pt x="221869" y="958088"/>
                      <a:pt x="252857" y="905891"/>
                      <a:pt x="332740" y="905891"/>
                    </a:cubicBezTo>
                    <a:cubicBezTo>
                      <a:pt x="423672" y="905891"/>
                      <a:pt x="481330" y="959993"/>
                      <a:pt x="481330" y="1066292"/>
                    </a:cubicBezTo>
                    <a:cubicBezTo>
                      <a:pt x="481330" y="1172591"/>
                      <a:pt x="425831" y="1224915"/>
                      <a:pt x="310515" y="1224915"/>
                    </a:cubicBezTo>
                    <a:cubicBezTo>
                      <a:pt x="146431" y="1224915"/>
                      <a:pt x="0" y="1046480"/>
                      <a:pt x="0" y="733806"/>
                    </a:cubicBezTo>
                    <a:cubicBezTo>
                      <a:pt x="0" y="487172"/>
                      <a:pt x="84328" y="228600"/>
                      <a:pt x="401447" y="228600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5" name="Group 5"/>
            <p:cNvGrpSpPr>
              <a:grpSpLocks noChangeAspect="1"/>
            </p:cNvGrpSpPr>
            <p:nvPr/>
          </p:nvGrpSpPr>
          <p:grpSpPr>
            <a:xfrm rot="0">
              <a:off x="0" y="0"/>
              <a:ext cx="1951604" cy="2921928"/>
              <a:chOff x="0" y="0"/>
              <a:chExt cx="1806842" cy="270520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545592" y="1354455"/>
                <a:ext cx="1197737" cy="1287018"/>
              </a:xfrm>
              <a:custGeom>
                <a:avLst/>
                <a:gdLst/>
                <a:ahLst/>
                <a:cxnLst/>
                <a:rect l="l" t="t" r="r" b="b"/>
                <a:pathLst>
                  <a:path w="1197737" h="1287018">
                    <a:moveTo>
                      <a:pt x="554482" y="569468"/>
                    </a:moveTo>
                    <a:cubicBezTo>
                      <a:pt x="669798" y="818134"/>
                      <a:pt x="683133" y="960374"/>
                      <a:pt x="847217" y="960374"/>
                    </a:cubicBezTo>
                    <a:cubicBezTo>
                      <a:pt x="922655" y="960374"/>
                      <a:pt x="978027" y="914273"/>
                      <a:pt x="978027" y="812038"/>
                    </a:cubicBezTo>
                    <a:cubicBezTo>
                      <a:pt x="978027" y="705739"/>
                      <a:pt x="904875" y="613537"/>
                      <a:pt x="809498" y="569468"/>
                    </a:cubicBezTo>
                    <a:close/>
                    <a:moveTo>
                      <a:pt x="911606" y="228600"/>
                    </a:moveTo>
                    <a:cubicBezTo>
                      <a:pt x="975995" y="228600"/>
                      <a:pt x="1004824" y="210566"/>
                      <a:pt x="1004824" y="172466"/>
                    </a:cubicBezTo>
                    <a:cubicBezTo>
                      <a:pt x="1004824" y="136398"/>
                      <a:pt x="962660" y="116332"/>
                      <a:pt x="911606" y="116332"/>
                    </a:cubicBezTo>
                    <a:lnTo>
                      <a:pt x="800735" y="116332"/>
                    </a:lnTo>
                    <a:lnTo>
                      <a:pt x="800735" y="0"/>
                    </a:lnTo>
                    <a:lnTo>
                      <a:pt x="869442" y="0"/>
                    </a:lnTo>
                    <a:cubicBezTo>
                      <a:pt x="1113409" y="0"/>
                      <a:pt x="1175512" y="146304"/>
                      <a:pt x="1175512" y="278638"/>
                    </a:cubicBezTo>
                    <a:cubicBezTo>
                      <a:pt x="1175512" y="441071"/>
                      <a:pt x="1080135" y="511175"/>
                      <a:pt x="953770" y="539242"/>
                    </a:cubicBezTo>
                    <a:cubicBezTo>
                      <a:pt x="1080135" y="587375"/>
                      <a:pt x="1197737" y="719709"/>
                      <a:pt x="1197737" y="934212"/>
                    </a:cubicBezTo>
                    <a:cubicBezTo>
                      <a:pt x="1197737" y="1180846"/>
                      <a:pt x="1073531" y="1287018"/>
                      <a:pt x="887222" y="1287018"/>
                    </a:cubicBezTo>
                    <a:cubicBezTo>
                      <a:pt x="538988" y="1287018"/>
                      <a:pt x="592201" y="938149"/>
                      <a:pt x="461391" y="571246"/>
                    </a:cubicBezTo>
                    <a:lnTo>
                      <a:pt x="394843" y="571246"/>
                    </a:lnTo>
                    <a:cubicBezTo>
                      <a:pt x="268351" y="571246"/>
                      <a:pt x="150876" y="635381"/>
                      <a:pt x="150876" y="783717"/>
                    </a:cubicBezTo>
                    <a:cubicBezTo>
                      <a:pt x="150876" y="891921"/>
                      <a:pt x="173101" y="964184"/>
                      <a:pt x="217424" y="1022350"/>
                    </a:cubicBezTo>
                    <a:cubicBezTo>
                      <a:pt x="221869" y="958215"/>
                      <a:pt x="252857" y="906018"/>
                      <a:pt x="332740" y="906018"/>
                    </a:cubicBezTo>
                    <a:cubicBezTo>
                      <a:pt x="423672" y="906018"/>
                      <a:pt x="481330" y="960120"/>
                      <a:pt x="481330" y="1066419"/>
                    </a:cubicBezTo>
                    <a:cubicBezTo>
                      <a:pt x="481330" y="1172718"/>
                      <a:pt x="425831" y="1224788"/>
                      <a:pt x="310515" y="1224788"/>
                    </a:cubicBezTo>
                    <a:cubicBezTo>
                      <a:pt x="146431" y="1224788"/>
                      <a:pt x="0" y="1046353"/>
                      <a:pt x="0" y="733552"/>
                    </a:cubicBezTo>
                    <a:cubicBezTo>
                      <a:pt x="0" y="486918"/>
                      <a:pt x="84328" y="228346"/>
                      <a:pt x="401447" y="228346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  <p:sp>
            <p:nvSpPr>
              <p:cNvPr id="7" name="Freeform 7"/>
              <p:cNvSpPr/>
              <p:nvPr/>
            </p:nvSpPr>
            <p:spPr>
              <a:xfrm>
                <a:off x="63500" y="1109980"/>
                <a:ext cx="714248" cy="374904"/>
              </a:xfrm>
              <a:custGeom>
                <a:avLst/>
                <a:gdLst/>
                <a:ahLst/>
                <a:cxnLst/>
                <a:rect l="l" t="t" r="r" b="b"/>
                <a:pathLst>
                  <a:path w="714248" h="374904">
                    <a:moveTo>
                      <a:pt x="95377" y="28067"/>
                    </a:moveTo>
                    <a:cubicBezTo>
                      <a:pt x="161925" y="148336"/>
                      <a:pt x="232918" y="186436"/>
                      <a:pt x="301625" y="186436"/>
                    </a:cubicBezTo>
                    <a:cubicBezTo>
                      <a:pt x="332613" y="186436"/>
                      <a:pt x="348234" y="176403"/>
                      <a:pt x="348234" y="152400"/>
                    </a:cubicBezTo>
                    <a:cubicBezTo>
                      <a:pt x="348234" y="50165"/>
                      <a:pt x="410337" y="0"/>
                      <a:pt x="523494" y="0"/>
                    </a:cubicBezTo>
                    <a:cubicBezTo>
                      <a:pt x="643255" y="0"/>
                      <a:pt x="714248" y="74168"/>
                      <a:pt x="714248" y="178435"/>
                    </a:cubicBezTo>
                    <a:cubicBezTo>
                      <a:pt x="714248" y="300736"/>
                      <a:pt x="623316" y="374904"/>
                      <a:pt x="470281" y="374904"/>
                    </a:cubicBezTo>
                    <a:cubicBezTo>
                      <a:pt x="232918" y="374904"/>
                      <a:pt x="106553" y="272669"/>
                      <a:pt x="0" y="78232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  <p:sp>
            <p:nvSpPr>
              <p:cNvPr id="8" name="Freeform 8"/>
              <p:cNvSpPr/>
              <p:nvPr/>
            </p:nvSpPr>
            <p:spPr>
              <a:xfrm>
                <a:off x="567817" y="63500"/>
                <a:ext cx="1151128" cy="980313"/>
              </a:xfrm>
              <a:custGeom>
                <a:avLst/>
                <a:gdLst/>
                <a:ahLst/>
                <a:cxnLst/>
                <a:rect l="l" t="t" r="r" b="b"/>
                <a:pathLst>
                  <a:path w="1151128" h="980313">
                    <a:moveTo>
                      <a:pt x="405892" y="58166"/>
                    </a:moveTo>
                    <a:lnTo>
                      <a:pt x="421386" y="220599"/>
                    </a:lnTo>
                    <a:cubicBezTo>
                      <a:pt x="246126" y="252730"/>
                      <a:pt x="177419" y="383032"/>
                      <a:pt x="177419" y="543433"/>
                    </a:cubicBezTo>
                    <a:cubicBezTo>
                      <a:pt x="177419" y="639699"/>
                      <a:pt x="217297" y="697738"/>
                      <a:pt x="277241" y="697738"/>
                    </a:cubicBezTo>
                    <a:cubicBezTo>
                      <a:pt x="505714" y="697611"/>
                      <a:pt x="339344" y="0"/>
                      <a:pt x="800735" y="0"/>
                    </a:cubicBezTo>
                    <a:cubicBezTo>
                      <a:pt x="1038098" y="0"/>
                      <a:pt x="1151128" y="182372"/>
                      <a:pt x="1151128" y="380873"/>
                    </a:cubicBezTo>
                    <a:cubicBezTo>
                      <a:pt x="1151128" y="565277"/>
                      <a:pt x="1117854" y="653542"/>
                      <a:pt x="1080135" y="717677"/>
                    </a:cubicBezTo>
                    <a:cubicBezTo>
                      <a:pt x="1071245" y="735711"/>
                      <a:pt x="1060196" y="755777"/>
                      <a:pt x="1060196" y="773811"/>
                    </a:cubicBezTo>
                    <a:cubicBezTo>
                      <a:pt x="1060196" y="795909"/>
                      <a:pt x="1084580" y="813943"/>
                      <a:pt x="1137793" y="819912"/>
                    </a:cubicBezTo>
                    <a:lnTo>
                      <a:pt x="1137793" y="980313"/>
                    </a:lnTo>
                    <a:lnTo>
                      <a:pt x="740791" y="980313"/>
                    </a:lnTo>
                    <a:cubicBezTo>
                      <a:pt x="736346" y="928243"/>
                      <a:pt x="731901" y="874014"/>
                      <a:pt x="729742" y="821944"/>
                    </a:cubicBezTo>
                    <a:cubicBezTo>
                      <a:pt x="887222" y="791845"/>
                      <a:pt x="978154" y="607441"/>
                      <a:pt x="978154" y="434975"/>
                    </a:cubicBezTo>
                    <a:cubicBezTo>
                      <a:pt x="978154" y="340741"/>
                      <a:pt x="929386" y="284607"/>
                      <a:pt x="860552" y="284607"/>
                    </a:cubicBezTo>
                    <a:cubicBezTo>
                      <a:pt x="723011" y="284607"/>
                      <a:pt x="738505" y="495173"/>
                      <a:pt x="674243" y="707644"/>
                    </a:cubicBezTo>
                    <a:cubicBezTo>
                      <a:pt x="616585" y="904240"/>
                      <a:pt x="510159" y="980313"/>
                      <a:pt x="334899" y="980313"/>
                    </a:cubicBezTo>
                    <a:cubicBezTo>
                      <a:pt x="133096" y="980313"/>
                      <a:pt x="0" y="845947"/>
                      <a:pt x="0" y="615442"/>
                    </a:cubicBezTo>
                    <a:cubicBezTo>
                      <a:pt x="0" y="422910"/>
                      <a:pt x="93091" y="314706"/>
                      <a:pt x="93091" y="264668"/>
                    </a:cubicBezTo>
                    <a:cubicBezTo>
                      <a:pt x="93091" y="232537"/>
                      <a:pt x="73152" y="218567"/>
                      <a:pt x="19939" y="208534"/>
                    </a:cubicBezTo>
                    <a:lnTo>
                      <a:pt x="19939" y="58166"/>
                    </a:ln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9" name="Group 9"/>
            <p:cNvGrpSpPr>
              <a:grpSpLocks noChangeAspect="1"/>
            </p:cNvGrpSpPr>
            <p:nvPr/>
          </p:nvGrpSpPr>
          <p:grpSpPr>
            <a:xfrm rot="0">
              <a:off x="613295" y="3018945"/>
              <a:ext cx="1228988" cy="2252059"/>
              <a:chOff x="0" y="0"/>
              <a:chExt cx="1137831" cy="208501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403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784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785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185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  <p:grpSp>
          <p:nvGrpSpPr>
            <p:cNvPr id="11" name="Group 11"/>
            <p:cNvGrpSpPr>
              <a:grpSpLocks noChangeAspect="1"/>
            </p:cNvGrpSpPr>
            <p:nvPr/>
          </p:nvGrpSpPr>
          <p:grpSpPr>
            <a:xfrm rot="0">
              <a:off x="613295" y="6989119"/>
              <a:ext cx="1228988" cy="2252059"/>
              <a:chOff x="0" y="0"/>
              <a:chExt cx="1137831" cy="208501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137793" cy="2084832"/>
              </a:xfrm>
              <a:custGeom>
                <a:avLst/>
                <a:gdLst/>
                <a:ahLst/>
                <a:cxnLst/>
                <a:rect l="l" t="t" r="r" b="b"/>
                <a:pathLst>
                  <a:path w="1137793" h="2084832">
                    <a:moveTo>
                      <a:pt x="860552" y="160401"/>
                    </a:moveTo>
                    <a:cubicBezTo>
                      <a:pt x="927100" y="160401"/>
                      <a:pt x="960374" y="106299"/>
                      <a:pt x="960374" y="0"/>
                    </a:cubicBezTo>
                    <a:lnTo>
                      <a:pt x="1137793" y="0"/>
                    </a:lnTo>
                    <a:lnTo>
                      <a:pt x="1137793" y="627507"/>
                    </a:lnTo>
                    <a:lnTo>
                      <a:pt x="960374" y="627507"/>
                    </a:lnTo>
                    <a:cubicBezTo>
                      <a:pt x="960374" y="557276"/>
                      <a:pt x="927100" y="521208"/>
                      <a:pt x="860552" y="521208"/>
                    </a:cubicBezTo>
                    <a:lnTo>
                      <a:pt x="514604" y="521208"/>
                    </a:lnTo>
                    <a:cubicBezTo>
                      <a:pt x="332740" y="521208"/>
                      <a:pt x="248412" y="557276"/>
                      <a:pt x="248412" y="629412"/>
                    </a:cubicBezTo>
                    <a:cubicBezTo>
                      <a:pt x="248412" y="727710"/>
                      <a:pt x="346075" y="811911"/>
                      <a:pt x="519049" y="861949"/>
                    </a:cubicBezTo>
                    <a:lnTo>
                      <a:pt x="860552" y="861949"/>
                    </a:lnTo>
                    <a:cubicBezTo>
                      <a:pt x="927100" y="861949"/>
                      <a:pt x="960374" y="819912"/>
                      <a:pt x="960374" y="757682"/>
                    </a:cubicBezTo>
                    <a:lnTo>
                      <a:pt x="1137793" y="757682"/>
                    </a:lnTo>
                    <a:lnTo>
                      <a:pt x="1137793" y="1331087"/>
                    </a:lnTo>
                    <a:lnTo>
                      <a:pt x="960374" y="1331087"/>
                    </a:lnTo>
                    <a:cubicBezTo>
                      <a:pt x="960374" y="1258951"/>
                      <a:pt x="927100" y="1222883"/>
                      <a:pt x="860552" y="1222883"/>
                    </a:cubicBezTo>
                    <a:lnTo>
                      <a:pt x="514604" y="1222883"/>
                    </a:lnTo>
                    <a:cubicBezTo>
                      <a:pt x="332740" y="1222883"/>
                      <a:pt x="248412" y="1258951"/>
                      <a:pt x="248412" y="1335151"/>
                    </a:cubicBezTo>
                    <a:cubicBezTo>
                      <a:pt x="248412" y="1433449"/>
                      <a:pt x="346075" y="1519555"/>
                      <a:pt x="519049" y="1565656"/>
                    </a:cubicBezTo>
                    <a:lnTo>
                      <a:pt x="860552" y="1565656"/>
                    </a:lnTo>
                    <a:cubicBezTo>
                      <a:pt x="927100" y="1565656"/>
                      <a:pt x="960374" y="1529588"/>
                      <a:pt x="960374" y="1459357"/>
                    </a:cubicBezTo>
                    <a:lnTo>
                      <a:pt x="1137793" y="1459357"/>
                    </a:lnTo>
                    <a:lnTo>
                      <a:pt x="1137793" y="2084832"/>
                    </a:lnTo>
                    <a:lnTo>
                      <a:pt x="960374" y="2084832"/>
                    </a:lnTo>
                    <a:cubicBezTo>
                      <a:pt x="960374" y="1980565"/>
                      <a:pt x="927100" y="1926463"/>
                      <a:pt x="860552" y="1926463"/>
                    </a:cubicBezTo>
                    <a:lnTo>
                      <a:pt x="295021" y="1926463"/>
                    </a:lnTo>
                    <a:cubicBezTo>
                      <a:pt x="228473" y="1926463"/>
                      <a:pt x="197485" y="1980565"/>
                      <a:pt x="197485" y="2082800"/>
                    </a:cubicBezTo>
                    <a:lnTo>
                      <a:pt x="19939" y="2082800"/>
                    </a:lnTo>
                    <a:lnTo>
                      <a:pt x="19939" y="1565783"/>
                    </a:lnTo>
                    <a:lnTo>
                      <a:pt x="246253" y="1565783"/>
                    </a:lnTo>
                    <a:cubicBezTo>
                      <a:pt x="99822" y="1485519"/>
                      <a:pt x="0" y="1353312"/>
                      <a:pt x="0" y="1168781"/>
                    </a:cubicBezTo>
                    <a:cubicBezTo>
                      <a:pt x="0" y="1010412"/>
                      <a:pt x="82042" y="890143"/>
                      <a:pt x="250698" y="866140"/>
                    </a:cubicBezTo>
                    <a:cubicBezTo>
                      <a:pt x="86487" y="777875"/>
                      <a:pt x="0" y="639572"/>
                      <a:pt x="0" y="467106"/>
                    </a:cubicBezTo>
                    <a:cubicBezTo>
                      <a:pt x="0" y="282702"/>
                      <a:pt x="101981" y="160401"/>
                      <a:pt x="326009" y="160401"/>
                    </a:cubicBezTo>
                    <a:close/>
                  </a:path>
                </a:pathLst>
              </a:custGeom>
              <a:solidFill>
                <a:srgbClr val="C80000"/>
              </a:solidFill>
            </p:spPr>
          </p:sp>
        </p:grpSp>
      </p:grpSp>
      <p:sp>
        <p:nvSpPr>
          <p:cNvPr id="13" name="TextBox 13"/>
          <p:cNvSpPr txBox="1"/>
          <p:nvPr/>
        </p:nvSpPr>
        <p:spPr>
          <a:xfrm>
            <a:off x="296282" y="612858"/>
            <a:ext cx="3781574" cy="6548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95"/>
              </a:lnSpc>
            </a:pPr>
            <a:r>
              <a:rPr lang="en-US" sz="175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Allergens:</a:t>
            </a:r>
            <a:endParaRPr lang="en-US" sz="1755" b="1">
              <a:solidFill>
                <a:srgbClr val="FFFFFF"/>
              </a:solidFill>
              <a:latin typeface="Libre Baskerville Bold" panose="02000000000000000000"/>
              <a:ea typeface="Libre Baskerville Bold" panose="02000000000000000000"/>
              <a:cs typeface="Libre Baskerville Bold" panose="02000000000000000000"/>
              <a:sym typeface="Libre Baskerville Bold" panose="02000000000000000000"/>
            </a:endParaRPr>
          </a:p>
          <a:p>
            <a:pPr marL="313690" lvl="1" indent="-156845" algn="l">
              <a:lnSpc>
                <a:spcPts val="2730"/>
              </a:lnSpc>
              <a:buFont typeface="Arial" panose="020B0604020202020204"/>
              <a:buChar char="•"/>
            </a:pPr>
            <a:r>
              <a:rPr lang="en-US" sz="1455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Mama’s Original Burger – 1, 3, 7</a:t>
            </a:r>
            <a:endParaRPr lang="en-US" sz="1455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marL="313690" lvl="1" indent="-156845" algn="l">
              <a:lnSpc>
                <a:spcPts val="2730"/>
              </a:lnSpc>
              <a:buFont typeface="Arial" panose="020B0604020202020204"/>
              <a:buChar char="•"/>
            </a:pPr>
            <a:r>
              <a:rPr lang="en-US" sz="1455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Mama’s Signature Burger – 1, 3, 7</a:t>
            </a:r>
            <a:endParaRPr lang="en-US" sz="1455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marL="313690" lvl="1" indent="-156845" algn="l">
              <a:lnSpc>
                <a:spcPts val="2730"/>
              </a:lnSpc>
              <a:buFont typeface="Arial" panose="020B0604020202020204"/>
              <a:buChar char="•"/>
            </a:pPr>
            <a:r>
              <a:rPr lang="en-US" sz="1455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Triple Cheese Burger – 1, 3, 7, 10</a:t>
            </a:r>
            <a:endParaRPr lang="en-US" sz="1455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marL="313690" lvl="1" indent="-156845" algn="l">
              <a:lnSpc>
                <a:spcPts val="2730"/>
              </a:lnSpc>
              <a:buFont typeface="Arial" panose="020B0604020202020204"/>
              <a:buChar char="•"/>
            </a:pPr>
            <a:r>
              <a:rPr lang="en-US" sz="1455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Magnific Burger – 1, 3, 7</a:t>
            </a:r>
            <a:endParaRPr lang="en-US" sz="1455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marL="313690" lvl="1" indent="-156845" algn="l">
              <a:lnSpc>
                <a:spcPts val="2730"/>
              </a:lnSpc>
              <a:buFont typeface="Arial" panose="020B0604020202020204"/>
              <a:buChar char="•"/>
            </a:pPr>
            <a:r>
              <a:rPr lang="en-US" sz="1455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Mama’s Veggie Burger – 1, 3, 7</a:t>
            </a:r>
            <a:endParaRPr lang="en-US" sz="1455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2730"/>
              </a:lnSpc>
            </a:pPr>
          </a:p>
          <a:p>
            <a:pPr algn="l">
              <a:lnSpc>
                <a:spcPts val="2730"/>
              </a:lnSpc>
            </a:pPr>
          </a:p>
          <a:p>
            <a:pPr marL="313690" lvl="1" indent="-156845" algn="l">
              <a:lnSpc>
                <a:spcPts val="2730"/>
              </a:lnSpc>
              <a:buFont typeface="Arial" panose="020B0604020202020204"/>
              <a:buChar char="•"/>
            </a:pPr>
            <a:r>
              <a:rPr lang="en-US" sz="1455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Coleslaw Salad – 3, 9, 7</a:t>
            </a:r>
            <a:endParaRPr lang="en-US" sz="1455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2730"/>
              </a:lnSpc>
            </a:pPr>
          </a:p>
          <a:p>
            <a:pPr algn="l">
              <a:lnSpc>
                <a:spcPts val="2730"/>
              </a:lnSpc>
            </a:pPr>
          </a:p>
          <a:p>
            <a:pPr algn="l">
              <a:lnSpc>
                <a:spcPts val="2730"/>
              </a:lnSpc>
            </a:pPr>
            <a:r>
              <a:rPr lang="en-US" sz="1455" i="1">
                <a:solidFill>
                  <a:srgbClr val="FFFFFF"/>
                </a:solidFill>
                <a:latin typeface="Libre Baskerville Italics" panose="02000000000000000000"/>
                <a:ea typeface="Libre Baskerville Italics" panose="02000000000000000000"/>
                <a:cs typeface="Libre Baskerville Italics" panose="02000000000000000000"/>
                <a:sym typeface="Libre Baskerville Italics" panose="02000000000000000000"/>
              </a:rPr>
              <a:t>     *</a:t>
            </a:r>
            <a:r>
              <a:rPr lang="en-US" sz="1455" i="1">
                <a:solidFill>
                  <a:srgbClr val="FFFFFF"/>
                </a:solidFill>
                <a:latin typeface="Libre Baskerville Italics" panose="02000000000000000000"/>
                <a:ea typeface="Libre Baskerville Italics" panose="02000000000000000000"/>
                <a:cs typeface="Libre Baskerville Italics" panose="02000000000000000000"/>
                <a:sym typeface="Libre Baskerville Italics" panose="02000000000000000000"/>
              </a:rPr>
              <a:t>The burger can also be prepared</a:t>
            </a:r>
            <a:endParaRPr lang="en-US" sz="1455" i="1">
              <a:solidFill>
                <a:srgbClr val="FFFFFF"/>
              </a:solidFill>
              <a:latin typeface="Libre Baskerville Italics" panose="02000000000000000000"/>
              <a:ea typeface="Libre Baskerville Italics" panose="02000000000000000000"/>
              <a:cs typeface="Libre Baskerville Italics" panose="02000000000000000000"/>
              <a:sym typeface="Libre Baskerville Italics" panose="02000000000000000000"/>
            </a:endParaRPr>
          </a:p>
          <a:p>
            <a:pPr marL="627380" lvl="2" indent="-208915" algn="l">
              <a:lnSpc>
                <a:spcPts val="2730"/>
              </a:lnSpc>
              <a:buFont typeface="Arial" panose="020B0604020202020204"/>
              <a:buChar char="⚬"/>
            </a:pPr>
            <a:r>
              <a:rPr lang="en-US" sz="1455" i="1">
                <a:solidFill>
                  <a:srgbClr val="FFFFFF"/>
                </a:solidFill>
                <a:latin typeface="Libre Baskerville Italics" panose="02000000000000000000"/>
                <a:ea typeface="Libre Baskerville Italics" panose="02000000000000000000"/>
                <a:cs typeface="Libre Baskerville Italics" panose="02000000000000000000"/>
                <a:sym typeface="Libre Baskerville Italics" panose="02000000000000000000"/>
              </a:rPr>
              <a:t> in a gluten-free version + €1.5</a:t>
            </a:r>
            <a:endParaRPr lang="en-US" sz="1455" i="1">
              <a:solidFill>
                <a:srgbClr val="FFFFFF"/>
              </a:solidFill>
              <a:latin typeface="Libre Baskerville Italics" panose="02000000000000000000"/>
              <a:ea typeface="Libre Baskerville Italics" panose="02000000000000000000"/>
              <a:cs typeface="Libre Baskerville Italics" panose="02000000000000000000"/>
              <a:sym typeface="Libre Baskerville Italics" panose="02000000000000000000"/>
            </a:endParaRPr>
          </a:p>
          <a:p>
            <a:pPr marL="627380" lvl="2" indent="-208915" algn="l">
              <a:lnSpc>
                <a:spcPts val="2730"/>
              </a:lnSpc>
              <a:buFont typeface="Arial" panose="020B0604020202020204"/>
              <a:buChar char="⚬"/>
            </a:pPr>
            <a:r>
              <a:rPr lang="en-US" sz="1455" i="1">
                <a:solidFill>
                  <a:srgbClr val="FFFFFF"/>
                </a:solidFill>
                <a:latin typeface="Libre Baskerville Italics" panose="02000000000000000000"/>
                <a:ea typeface="Libre Baskerville Italics" panose="02000000000000000000"/>
                <a:cs typeface="Libre Baskerville Italics" panose="02000000000000000000"/>
                <a:sym typeface="Libre Baskerville Italics" panose="02000000000000000000"/>
              </a:rPr>
              <a:t> or vegetarian version + €2</a:t>
            </a:r>
            <a:endParaRPr lang="en-US" sz="1455" i="1">
              <a:solidFill>
                <a:srgbClr val="FFFFFF"/>
              </a:solidFill>
              <a:latin typeface="Libre Baskerville Italics" panose="02000000000000000000"/>
              <a:ea typeface="Libre Baskerville Italics" panose="02000000000000000000"/>
              <a:cs typeface="Libre Baskerville Italics" panose="02000000000000000000"/>
              <a:sym typeface="Libre Baskerville Italics" panose="02000000000000000000"/>
            </a:endParaRPr>
          </a:p>
          <a:p>
            <a:pPr algn="l">
              <a:lnSpc>
                <a:spcPts val="2730"/>
              </a:lnSpc>
            </a:pPr>
          </a:p>
          <a:p>
            <a:pPr algn="l">
              <a:lnSpc>
                <a:spcPts val="2730"/>
              </a:lnSpc>
            </a:pPr>
          </a:p>
          <a:p>
            <a:pPr marL="313690" lvl="1" indent="-156845" algn="l">
              <a:lnSpc>
                <a:spcPts val="2730"/>
              </a:lnSpc>
              <a:buFont typeface="Arial" panose="020B0604020202020204"/>
              <a:buChar char="•"/>
            </a:pPr>
            <a:r>
              <a:rPr lang="en-US" sz="1455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Our meat is supplied by </a:t>
            </a:r>
            <a:endParaRPr lang="en-US" sz="1455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2730"/>
              </a:lnSpc>
            </a:pPr>
            <a:r>
              <a:rPr lang="en-US" sz="1455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     </a:t>
            </a:r>
            <a:r>
              <a:rPr lang="en-US" sz="1455" b="1">
                <a:solidFill>
                  <a:srgbClr val="FFFFFF"/>
                </a:solidFill>
                <a:latin typeface="Libre Baskerville Bold" panose="02000000000000000000"/>
                <a:ea typeface="Libre Baskerville Bold" panose="02000000000000000000"/>
                <a:cs typeface="Libre Baskerville Bold" panose="02000000000000000000"/>
                <a:sym typeface="Libre Baskerville Bold" panose="02000000000000000000"/>
              </a:rPr>
              <a:t>Klouda s.r.o.</a:t>
            </a:r>
            <a:r>
              <a:rPr lang="en-US" sz="1455">
                <a:solidFill>
                  <a:srgbClr val="FFFFFF"/>
                </a:solidFill>
                <a:latin typeface="Libre Baskerville" panose="02000000000000000000"/>
                <a:ea typeface="Libre Baskerville" panose="02000000000000000000"/>
                <a:cs typeface="Libre Baskerville" panose="02000000000000000000"/>
                <a:sym typeface="Libre Baskerville" panose="02000000000000000000"/>
              </a:rPr>
              <a:t> from Czech farms.</a:t>
            </a:r>
            <a:endParaRPr lang="en-US" sz="1455">
              <a:solidFill>
                <a:srgbClr val="FFFFFF"/>
              </a:solidFill>
              <a:latin typeface="Libre Baskerville" panose="02000000000000000000"/>
              <a:ea typeface="Libre Baskerville" panose="02000000000000000000"/>
              <a:cs typeface="Libre Baskerville" panose="02000000000000000000"/>
              <a:sym typeface="Libre Baskerville" panose="02000000000000000000"/>
            </a:endParaRPr>
          </a:p>
          <a:p>
            <a:pPr algn="l">
              <a:lnSpc>
                <a:spcPts val="2730"/>
              </a:lnSpc>
            </a:pPr>
          </a:p>
        </p:txBody>
      </p:sp>
      <p:sp>
        <p:nvSpPr>
          <p:cNvPr id="14" name="AutoShape 14"/>
          <p:cNvSpPr/>
          <p:nvPr/>
        </p:nvSpPr>
        <p:spPr>
          <a:xfrm>
            <a:off x="530352" y="5838472"/>
            <a:ext cx="2781343" cy="0"/>
          </a:xfrm>
          <a:prstGeom prst="line">
            <a:avLst/>
          </a:prstGeom>
          <a:ln w="19050" cap="flat">
            <a:solidFill>
              <a:srgbClr val="FFFFFF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15" name="AutoShape 15"/>
          <p:cNvSpPr/>
          <p:nvPr/>
        </p:nvSpPr>
        <p:spPr>
          <a:xfrm>
            <a:off x="530352" y="4124130"/>
            <a:ext cx="2781343" cy="0"/>
          </a:xfrm>
          <a:prstGeom prst="line">
            <a:avLst/>
          </a:prstGeom>
          <a:ln w="19050" cap="flat">
            <a:solidFill>
              <a:srgbClr val="FFFFFF"/>
            </a:solidFill>
            <a:prstDash val="sysDash"/>
            <a:headEnd type="none" w="sm" len="sm"/>
            <a:tailEnd type="none" w="sm" len="sm"/>
          </a:ln>
        </p:spPr>
      </p:sp>
      <p:sp>
        <p:nvSpPr>
          <p:cNvPr id="16" name="AutoShape 16"/>
          <p:cNvSpPr/>
          <p:nvPr/>
        </p:nvSpPr>
        <p:spPr>
          <a:xfrm>
            <a:off x="530352" y="3086881"/>
            <a:ext cx="2781343" cy="0"/>
          </a:xfrm>
          <a:prstGeom prst="line">
            <a:avLst/>
          </a:prstGeom>
          <a:ln w="19050" cap="flat">
            <a:solidFill>
              <a:srgbClr val="FFFFFF"/>
            </a:solidFill>
            <a:prstDash val="sysDash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4788</Words>
  <Application>WPS Presentation</Application>
  <PresentationFormat>On-screen Show (4:3)</PresentationFormat>
  <Paragraphs>321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9" baseType="lpstr">
      <vt:lpstr>Arial</vt:lpstr>
      <vt:lpstr>SimSun</vt:lpstr>
      <vt:lpstr>Wingdings</vt:lpstr>
      <vt:lpstr>Libre Baskerville Bold</vt:lpstr>
      <vt:lpstr>Arial</vt:lpstr>
      <vt:lpstr>Libre Baskerville</vt:lpstr>
      <vt:lpstr>Libre Baskerville Italics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Káva: espresso 30ml 2,20€ espresso lungo 60ml 2,20€ Cappuccino 190 ml 3,20€ Cafe late macchiato 3,80€ čaj podľa výberu 350ml 3€ Nealko: sóda 100ml 0,50€ Pomarančový džús fresh 100ml 2,60€ Voda Romerquelle 330ml 3€ Voda Romerquelle 750ml 5€ Coca-cola /zero</dc:title>
  <dc:creator/>
  <cp:lastModifiedBy>Vlado A Danka Vráblovi</cp:lastModifiedBy>
  <cp:revision>4</cp:revision>
  <dcterms:created xsi:type="dcterms:W3CDTF">2006-08-16T00:00:00Z</dcterms:created>
  <dcterms:modified xsi:type="dcterms:W3CDTF">2026-10-05T09:05:41Z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7344AFF0A38F48BB9718C5F014520F8F_13</vt:lpwstr>
  </property>
  <property fmtid="{D5CDD505-2E9C-101B-9397-08002B2CF9AE}" pid="3" name="KSOProductBuildVer">
    <vt:lpwstr>1033-12.1.0.28485</vt:lpwstr>
  </property>
</Properties>
</file>